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86" r:id="rId8"/>
    <p:sldId id="287" r:id="rId9"/>
    <p:sldId id="263" r:id="rId10"/>
    <p:sldId id="261" r:id="rId11"/>
    <p:sldId id="264" r:id="rId12"/>
    <p:sldId id="265" r:id="rId13"/>
    <p:sldId id="267" r:id="rId14"/>
    <p:sldId id="266" r:id="rId15"/>
    <p:sldId id="268" r:id="rId16"/>
    <p:sldId id="269" r:id="rId17"/>
    <p:sldId id="271" r:id="rId18"/>
    <p:sldId id="270" r:id="rId19"/>
    <p:sldId id="276" r:id="rId20"/>
    <p:sldId id="272" r:id="rId21"/>
    <p:sldId id="284" r:id="rId22"/>
    <p:sldId id="273" r:id="rId23"/>
    <p:sldId id="278" r:id="rId24"/>
    <p:sldId id="274" r:id="rId25"/>
    <p:sldId id="280" r:id="rId26"/>
    <p:sldId id="281" r:id="rId27"/>
    <p:sldId id="285" r:id="rId28"/>
    <p:sldId id="282" r:id="rId29"/>
    <p:sldId id="283" r:id="rId30"/>
    <p:sldId id="288"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420" autoAdjust="0"/>
  </p:normalViewPr>
  <p:slideViewPr>
    <p:cSldViewPr>
      <p:cViewPr varScale="1">
        <p:scale>
          <a:sx n="98" d="100"/>
          <a:sy n="98" d="100"/>
        </p:scale>
        <p:origin x="7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a:t>Modifiez le style du titre</a:t>
            </a:r>
            <a:endParaRPr kumimoji="0" lang="en-US"/>
          </a:p>
        </p:txBody>
      </p:sp>
      <p:sp>
        <p:nvSpPr>
          <p:cNvPr id="28" name="Espace réservé de la date 27"/>
          <p:cNvSpPr>
            <a:spLocks noGrp="1"/>
          </p:cNvSpPr>
          <p:nvPr>
            <p:ph type="dt" sz="half" idx="10"/>
          </p:nvPr>
        </p:nvSpPr>
        <p:spPr/>
        <p:txBody>
          <a:bodyPr/>
          <a:lstStyle/>
          <a:p>
            <a:fld id="{F66C102D-F2B8-4B02-BD05-FC6F1AAD1F4A}" type="datetimeFigureOut">
              <a:rPr lang="fr-FR" smtClean="0"/>
              <a:pPr/>
              <a:t>15/10/2018</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CE609145-50A6-4CD7-87B8-58BDBC5A8B1B}"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F66C102D-F2B8-4B02-BD05-FC6F1AAD1F4A}" type="datetimeFigureOut">
              <a:rPr lang="fr-FR" smtClean="0"/>
              <a:pPr/>
              <a:t>15/10/2018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609145-50A6-4CD7-87B8-58BDBC5A8B1B}" type="slidenum">
              <a:rPr lang="fr-FR" smtClean="0"/>
              <a:pPr/>
              <a:t>‹N°›</a:t>
            </a:fld>
            <a:endParaRPr lang="fr-F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F66C102D-F2B8-4B02-BD05-FC6F1AAD1F4A}" type="datetimeFigureOut">
              <a:rPr lang="fr-FR" smtClean="0"/>
              <a:pPr/>
              <a:t>15/10/2018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609145-50A6-4CD7-87B8-58BDBC5A8B1B}" type="slidenum">
              <a:rPr lang="fr-FR" smtClean="0"/>
              <a:pPr/>
              <a:t>‹N°›</a:t>
            </a:fld>
            <a:endParaRPr lang="fr-F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F66C102D-F2B8-4B02-BD05-FC6F1AAD1F4A}" type="datetimeFigureOut">
              <a:rPr lang="fr-FR" smtClean="0"/>
              <a:pPr/>
              <a:t>15/10/2018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609145-50A6-4CD7-87B8-58BDBC5A8B1B}" type="slidenum">
              <a:rPr lang="fr-FR" smtClean="0"/>
              <a:pPr/>
              <a:t>‹N°›</a:t>
            </a:fld>
            <a:endParaRPr lang="fr-F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fld id="{F66C102D-F2B8-4B02-BD05-FC6F1AAD1F4A}" type="datetimeFigureOut">
              <a:rPr lang="fr-FR" smtClean="0"/>
              <a:pPr/>
              <a:t>15/10/2018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CE609145-50A6-4CD7-87B8-58BDBC5A8B1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F66C102D-F2B8-4B02-BD05-FC6F1AAD1F4A}" type="datetimeFigureOut">
              <a:rPr lang="fr-FR" smtClean="0"/>
              <a:pPr/>
              <a:t>15/10/2018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609145-50A6-4CD7-87B8-58BDBC5A8B1B}" type="slidenum">
              <a:rPr lang="fr-FR" smtClean="0"/>
              <a:pPr/>
              <a:t>‹N°›</a:t>
            </a:fld>
            <a:endParaRPr lang="fr-F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F66C102D-F2B8-4B02-BD05-FC6F1AAD1F4A}" type="datetimeFigureOut">
              <a:rPr lang="fr-FR" smtClean="0"/>
              <a:pPr/>
              <a:t>15/10/2018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609145-50A6-4CD7-87B8-58BDBC5A8B1B}" type="slidenum">
              <a:rPr lang="fr-FR" smtClean="0"/>
              <a:pPr/>
              <a:t>‹N°›</a:t>
            </a:fld>
            <a:endParaRPr lang="fr-F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F66C102D-F2B8-4B02-BD05-FC6F1AAD1F4A}" type="datetimeFigureOut">
              <a:rPr lang="fr-FR" smtClean="0"/>
              <a:pPr/>
              <a:t>15/10/2018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609145-50A6-4CD7-87B8-58BDBC5A8B1B}" type="slidenum">
              <a:rPr lang="fr-FR" smtClean="0"/>
              <a:pPr/>
              <a:t>‹N°›</a:t>
            </a:fld>
            <a:endParaRPr lang="fr-F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66C102D-F2B8-4B02-BD05-FC6F1AAD1F4A}" type="datetimeFigureOut">
              <a:rPr lang="fr-FR" smtClean="0"/>
              <a:pPr/>
              <a:t>15/10/2018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609145-50A6-4CD7-87B8-58BDBC5A8B1B}" type="slidenum">
              <a:rPr lang="fr-FR" smtClean="0"/>
              <a:pPr/>
              <a:t>‹N°›</a:t>
            </a:fld>
            <a:endParaRPr lang="fr-F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F66C102D-F2B8-4B02-BD05-FC6F1AAD1F4A}" type="datetimeFigureOut">
              <a:rPr lang="fr-FR" smtClean="0"/>
              <a:pPr/>
              <a:t>15/10/2018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609145-50A6-4CD7-87B8-58BDBC5A8B1B}" type="slidenum">
              <a:rPr lang="fr-FR" smtClean="0"/>
              <a:pPr/>
              <a:t>‹N°›</a:t>
            </a:fld>
            <a:endParaRPr lang="fr-F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fld id="{F66C102D-F2B8-4B02-BD05-FC6F1AAD1F4A}" type="datetimeFigureOut">
              <a:rPr lang="fr-FR" smtClean="0"/>
              <a:pPr/>
              <a:t>15/10/2018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609145-50A6-4CD7-87B8-58BDBC5A8B1B}" type="slidenum">
              <a:rPr lang="fr-FR" smtClean="0"/>
              <a:pPr/>
              <a:t>‹N°›</a:t>
            </a:fld>
            <a:endParaRPr lang="fr-F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66C102D-F2B8-4B02-BD05-FC6F1AAD1F4A}" type="datetimeFigureOut">
              <a:rPr lang="fr-FR" smtClean="0"/>
              <a:pPr/>
              <a:t>15/10/2018</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E609145-50A6-4CD7-87B8-58BDBC5A8B1B}"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852936"/>
            <a:ext cx="8229600" cy="1828800"/>
          </a:xfrm>
        </p:spPr>
        <p:txBody>
          <a:bodyPr>
            <a:noAutofit/>
          </a:bodyPr>
          <a:lstStyle/>
          <a:p>
            <a:r>
              <a:rPr lang="fr-FR" sz="6000" dirty="0">
                <a:solidFill>
                  <a:schemeClr val="bg2"/>
                </a:solidFill>
              </a:rPr>
              <a:t>Le Processus </a:t>
            </a:r>
            <a:r>
              <a:rPr lang="fr-FR" sz="6000" dirty="0" err="1">
                <a:solidFill>
                  <a:schemeClr val="bg2"/>
                </a:solidFill>
              </a:rPr>
              <a:t>RévolutionNAIRE</a:t>
            </a:r>
            <a:r>
              <a:rPr lang="fr-FR" sz="6000" dirty="0">
                <a:solidFill>
                  <a:schemeClr val="bg2"/>
                </a:solidFill>
              </a:rPr>
              <a:t> CHILIEN</a:t>
            </a:r>
            <a:br>
              <a:rPr lang="fr-FR" sz="6000" dirty="0">
                <a:solidFill>
                  <a:schemeClr val="bg2"/>
                </a:solidFill>
              </a:rPr>
            </a:br>
            <a:r>
              <a:rPr lang="fr-FR" sz="6000" dirty="0">
                <a:solidFill>
                  <a:schemeClr val="bg2"/>
                </a:solidFill>
              </a:rPr>
              <a:t>(1970-1973)</a:t>
            </a:r>
          </a:p>
        </p:txBody>
      </p:sp>
    </p:spTree>
    <p:extLst>
      <p:ext uri="{BB962C8B-B14F-4D97-AF65-F5344CB8AC3E}">
        <p14:creationId xmlns:p14="http://schemas.microsoft.com/office/powerpoint/2010/main" val="37099126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323528" y="116632"/>
            <a:ext cx="8424936" cy="646331"/>
          </a:xfrm>
          <a:prstGeom prst="rect">
            <a:avLst/>
          </a:prstGeom>
          <a:noFill/>
        </p:spPr>
        <p:txBody>
          <a:bodyPr wrap="square" rtlCol="0">
            <a:spAutoFit/>
          </a:bodyPr>
          <a:lstStyle/>
          <a:p>
            <a:pPr algn="ctr"/>
            <a:r>
              <a:rPr lang="fr-FR" sz="3600" dirty="0"/>
              <a:t>L’échec de la </a:t>
            </a:r>
            <a:r>
              <a:rPr lang="fr-FR" sz="3600" dirty="0" err="1"/>
              <a:t>Démocratie-Chrétienne</a:t>
            </a:r>
            <a:endParaRPr lang="fr-FR" sz="3600" dirty="0"/>
          </a:p>
        </p:txBody>
      </p:sp>
      <p:sp>
        <p:nvSpPr>
          <p:cNvPr id="5" name="ZoneTexte 4"/>
          <p:cNvSpPr txBox="1"/>
          <p:nvPr/>
        </p:nvSpPr>
        <p:spPr>
          <a:xfrm>
            <a:off x="333157" y="1744360"/>
            <a:ext cx="8487315" cy="892552"/>
          </a:xfrm>
          <a:prstGeom prst="rect">
            <a:avLst/>
          </a:prstGeom>
          <a:noFill/>
        </p:spPr>
        <p:txBody>
          <a:bodyPr wrap="square" rtlCol="0">
            <a:spAutoFit/>
          </a:bodyPr>
          <a:lstStyle/>
          <a:p>
            <a:pPr marL="457200" indent="-457200">
              <a:buFontTx/>
              <a:buChar char="-"/>
            </a:pPr>
            <a:r>
              <a:rPr lang="fr-FR" sz="2600" dirty="0"/>
              <a:t>1964 : 0,004 % de salariés agricoles syndiqués</a:t>
            </a:r>
          </a:p>
          <a:p>
            <a:pPr marL="457200" indent="-457200">
              <a:buFontTx/>
              <a:buChar char="-"/>
            </a:pPr>
            <a:r>
              <a:rPr lang="fr-FR" sz="2600" dirty="0"/>
              <a:t>1970 : 39 % de salariés agricoles syndiqués</a:t>
            </a:r>
          </a:p>
        </p:txBody>
      </p:sp>
      <p:sp>
        <p:nvSpPr>
          <p:cNvPr id="6" name="ZoneTexte 5"/>
          <p:cNvSpPr txBox="1"/>
          <p:nvPr/>
        </p:nvSpPr>
        <p:spPr>
          <a:xfrm>
            <a:off x="261148" y="2744371"/>
            <a:ext cx="8487315" cy="2092881"/>
          </a:xfrm>
          <a:prstGeom prst="rect">
            <a:avLst/>
          </a:prstGeom>
          <a:noFill/>
        </p:spPr>
        <p:txBody>
          <a:bodyPr wrap="square" rtlCol="0">
            <a:spAutoFit/>
          </a:bodyPr>
          <a:lstStyle/>
          <a:p>
            <a:r>
              <a:rPr lang="fr-FR" sz="2600" dirty="0"/>
              <a:t>La combattivité du mouvement ouvrier se développe : </a:t>
            </a:r>
          </a:p>
          <a:p>
            <a:pPr marL="342900" indent="-342900">
              <a:buFontTx/>
              <a:buChar char="-"/>
            </a:pPr>
            <a:r>
              <a:rPr lang="fr-FR" sz="2600" dirty="0"/>
              <a:t>723 grèves en 1965</a:t>
            </a:r>
          </a:p>
          <a:p>
            <a:pPr marL="342900" indent="-342900">
              <a:buFontTx/>
              <a:buChar char="-"/>
            </a:pPr>
            <a:r>
              <a:rPr lang="fr-FR" sz="2600" dirty="0"/>
              <a:t>1142 grèves en 1967</a:t>
            </a:r>
          </a:p>
          <a:p>
            <a:pPr marL="342900" indent="-342900">
              <a:buFontTx/>
              <a:buChar char="-"/>
            </a:pPr>
            <a:r>
              <a:rPr lang="fr-FR" sz="2600" dirty="0"/>
              <a:t>2539 grèves en 1968</a:t>
            </a:r>
          </a:p>
          <a:p>
            <a:r>
              <a:rPr lang="fr-FR" sz="2600" dirty="0"/>
              <a:t>En 1969, près d’1 ouvrier sur 3 est syndiqué</a:t>
            </a:r>
          </a:p>
        </p:txBody>
      </p:sp>
      <p:sp>
        <p:nvSpPr>
          <p:cNvPr id="7" name="ZoneTexte 6"/>
          <p:cNvSpPr txBox="1"/>
          <p:nvPr/>
        </p:nvSpPr>
        <p:spPr>
          <a:xfrm>
            <a:off x="261149" y="5048597"/>
            <a:ext cx="8882851" cy="1292662"/>
          </a:xfrm>
          <a:prstGeom prst="rect">
            <a:avLst/>
          </a:prstGeom>
          <a:noFill/>
        </p:spPr>
        <p:txBody>
          <a:bodyPr wrap="square" rtlCol="0">
            <a:spAutoFit/>
          </a:bodyPr>
          <a:lstStyle/>
          <a:p>
            <a:r>
              <a:rPr lang="fr-FR" sz="2600" dirty="0"/>
              <a:t>La droite nationale s’inquiète : en octobre 1969, l’armée se mutine pour exiger la restauration du budget militaire, passé de 25 % dans les années 50 à 9 % du budget. </a:t>
            </a:r>
          </a:p>
        </p:txBody>
      </p:sp>
      <p:sp>
        <p:nvSpPr>
          <p:cNvPr id="8" name="ZoneTexte 7"/>
          <p:cNvSpPr txBox="1"/>
          <p:nvPr/>
        </p:nvSpPr>
        <p:spPr>
          <a:xfrm>
            <a:off x="323528" y="880264"/>
            <a:ext cx="8487315" cy="892552"/>
          </a:xfrm>
          <a:prstGeom prst="rect">
            <a:avLst/>
          </a:prstGeom>
          <a:noFill/>
        </p:spPr>
        <p:txBody>
          <a:bodyPr wrap="square" rtlCol="0">
            <a:spAutoFit/>
          </a:bodyPr>
          <a:lstStyle/>
          <a:p>
            <a:r>
              <a:rPr lang="fr-FR" sz="2600" dirty="0"/>
              <a:t>La réforme agraire votée est bloquée, mais suscite un vif développement du syndicalisme paysan : </a:t>
            </a:r>
          </a:p>
        </p:txBody>
      </p:sp>
    </p:spTree>
    <p:extLst>
      <p:ext uri="{BB962C8B-B14F-4D97-AF65-F5344CB8AC3E}">
        <p14:creationId xmlns:p14="http://schemas.microsoft.com/office/powerpoint/2010/main" val="31460258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323528" y="-27384"/>
            <a:ext cx="8208912" cy="1200329"/>
          </a:xfrm>
          <a:prstGeom prst="rect">
            <a:avLst/>
          </a:prstGeom>
          <a:noFill/>
        </p:spPr>
        <p:txBody>
          <a:bodyPr wrap="square" rtlCol="0">
            <a:spAutoFit/>
          </a:bodyPr>
          <a:lstStyle/>
          <a:p>
            <a:pPr algn="ctr"/>
            <a:r>
              <a:rPr lang="fr-FR" sz="3600" dirty="0"/>
              <a:t>L’Unité Populaire comme débouché pour le mouvement de masse</a:t>
            </a:r>
          </a:p>
        </p:txBody>
      </p:sp>
      <p:sp>
        <p:nvSpPr>
          <p:cNvPr id="8" name="ZoneTexte 7"/>
          <p:cNvSpPr txBox="1"/>
          <p:nvPr/>
        </p:nvSpPr>
        <p:spPr>
          <a:xfrm>
            <a:off x="213583" y="3861048"/>
            <a:ext cx="4379137" cy="1785104"/>
          </a:xfrm>
          <a:prstGeom prst="rect">
            <a:avLst/>
          </a:prstGeom>
          <a:noFill/>
        </p:spPr>
        <p:txBody>
          <a:bodyPr wrap="square" rtlCol="0">
            <a:spAutoFit/>
          </a:bodyPr>
          <a:lstStyle/>
          <a:p>
            <a:r>
              <a:rPr lang="fr-FR" sz="2200" dirty="0"/>
              <a:t>Un PC stalinien (Luis </a:t>
            </a:r>
            <a:r>
              <a:rPr lang="fr-FR" sz="2200" dirty="0" err="1"/>
              <a:t>Corvalán</a:t>
            </a:r>
            <a:r>
              <a:rPr lang="fr-FR" sz="2200" dirty="0"/>
              <a:t>), appuyé sur la Centrale Unique des Travailleurs qui prône la mise en place de larges fronts anti-impérialistes</a:t>
            </a:r>
          </a:p>
        </p:txBody>
      </p:sp>
      <p:pic>
        <p:nvPicPr>
          <p:cNvPr id="2054" name="Picture 6" descr="http://lh3.ggpht.com/-lH8UsI0wTQ0/TFHZlq8befI/AAAAAAAAGQY/sNP2cqX8EyI/CARLOS%252520ALTAMIRANO%25252C%252520LUIS%252520CORVALAN%25252C%252520RODRIGO%252520AMBROSIO%25252C%252520LE%252520PRESIDENT%252520SALVADOR%252520ALLENDE%252520ET%252520BOSCO%252520PARRA%25252C%252520LE%2525201ER%252520MAI%2525201971%25252C%252520PLACE%252520BULNES%252520%2525C3%252580%252520SANTIAGO%252520DU%252520CHIL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68760"/>
            <a:ext cx="3831417" cy="234943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4082938" y="1334378"/>
            <a:ext cx="4796136" cy="1446550"/>
          </a:xfrm>
          <a:prstGeom prst="rect">
            <a:avLst/>
          </a:prstGeom>
          <a:noFill/>
        </p:spPr>
        <p:txBody>
          <a:bodyPr wrap="square" rtlCol="0">
            <a:spAutoFit/>
          </a:bodyPr>
          <a:lstStyle/>
          <a:p>
            <a:r>
              <a:rPr lang="fr-FR" sz="2200" dirty="0"/>
              <a:t>Un PS marxiste hésitant entre une ligne légaliste (Salvador Allende) et une aile gauche de tendance révolutionnaire (Carlos </a:t>
            </a:r>
            <a:r>
              <a:rPr lang="fr-FR" sz="2200" dirty="0" err="1"/>
              <a:t>Altamirano</a:t>
            </a:r>
            <a:r>
              <a:rPr lang="fr-FR" sz="2200" dirty="0"/>
              <a:t>)</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2720" y="3139135"/>
            <a:ext cx="4019290" cy="266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72089" y="5949280"/>
            <a:ext cx="8332360" cy="769441"/>
          </a:xfrm>
          <a:prstGeom prst="rect">
            <a:avLst/>
          </a:prstGeom>
          <a:noFill/>
        </p:spPr>
        <p:txBody>
          <a:bodyPr wrap="square" rtlCol="0">
            <a:spAutoFit/>
          </a:bodyPr>
          <a:lstStyle/>
          <a:p>
            <a:r>
              <a:rPr lang="fr-FR" sz="2200" dirty="0"/>
              <a:t>Un large soutien des masses à l’UP, à travers la mise en place de 14 800 Comités d’Unité Populaire</a:t>
            </a:r>
          </a:p>
        </p:txBody>
      </p:sp>
    </p:spTree>
    <p:extLst>
      <p:ext uri="{BB962C8B-B14F-4D97-AF65-F5344CB8AC3E}">
        <p14:creationId xmlns:p14="http://schemas.microsoft.com/office/powerpoint/2010/main" val="14094039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5" name="ZoneTexte 4"/>
          <p:cNvSpPr txBox="1"/>
          <p:nvPr/>
        </p:nvSpPr>
        <p:spPr>
          <a:xfrm>
            <a:off x="323528" y="1340768"/>
            <a:ext cx="8820472" cy="830997"/>
          </a:xfrm>
          <a:prstGeom prst="rect">
            <a:avLst/>
          </a:prstGeom>
          <a:noFill/>
        </p:spPr>
        <p:txBody>
          <a:bodyPr wrap="square" rtlCol="0">
            <a:spAutoFit/>
          </a:bodyPr>
          <a:lstStyle/>
          <a:p>
            <a:r>
              <a:rPr lang="fr-FR" sz="2400" dirty="0"/>
              <a:t>Un programme anti-impérialiste, avec nationalisation des 91 plus grandes entreprises, sous le contrôle de la CUT</a:t>
            </a:r>
          </a:p>
        </p:txBody>
      </p:sp>
      <p:sp>
        <p:nvSpPr>
          <p:cNvPr id="3" name="ZoneTexte 2"/>
          <p:cNvSpPr txBox="1"/>
          <p:nvPr/>
        </p:nvSpPr>
        <p:spPr>
          <a:xfrm>
            <a:off x="251520" y="332656"/>
            <a:ext cx="8208912" cy="646331"/>
          </a:xfrm>
          <a:prstGeom prst="rect">
            <a:avLst/>
          </a:prstGeom>
          <a:noFill/>
        </p:spPr>
        <p:txBody>
          <a:bodyPr wrap="square" rtlCol="0">
            <a:spAutoFit/>
          </a:bodyPr>
          <a:lstStyle/>
          <a:p>
            <a:pPr algn="ctr"/>
            <a:r>
              <a:rPr lang="fr-FR" sz="3600" dirty="0"/>
              <a:t>Un programme de front populaire</a:t>
            </a:r>
          </a:p>
        </p:txBody>
      </p:sp>
      <p:sp>
        <p:nvSpPr>
          <p:cNvPr id="4" name="ZoneTexte 3"/>
          <p:cNvSpPr txBox="1"/>
          <p:nvPr/>
        </p:nvSpPr>
        <p:spPr>
          <a:xfrm>
            <a:off x="306758" y="2636912"/>
            <a:ext cx="8837241" cy="1477328"/>
          </a:xfrm>
          <a:prstGeom prst="rect">
            <a:avLst/>
          </a:prstGeom>
          <a:noFill/>
        </p:spPr>
        <p:txBody>
          <a:bodyPr wrap="square" rtlCol="0">
            <a:spAutoFit/>
          </a:bodyPr>
          <a:lstStyle/>
          <a:p>
            <a:r>
              <a:rPr lang="fr-FR" sz="2400" dirty="0"/>
              <a:t>Un programme </a:t>
            </a:r>
            <a:r>
              <a:rPr lang="fr-FR" sz="2400" dirty="0" err="1"/>
              <a:t>anti-capitaliste</a:t>
            </a:r>
            <a:r>
              <a:rPr lang="fr-FR" sz="2400" dirty="0"/>
              <a:t> : application de la réforme agraire sous le contrôle des paysans ; partage des richesses (école et santé gratuite…). </a:t>
            </a:r>
          </a:p>
          <a:p>
            <a:endParaRPr lang="fr-FR" dirty="0"/>
          </a:p>
        </p:txBody>
      </p:sp>
      <p:sp>
        <p:nvSpPr>
          <p:cNvPr id="6" name="ZoneTexte 5"/>
          <p:cNvSpPr txBox="1"/>
          <p:nvPr/>
        </p:nvSpPr>
        <p:spPr>
          <a:xfrm>
            <a:off x="234752" y="4306234"/>
            <a:ext cx="8909247" cy="461665"/>
          </a:xfrm>
          <a:prstGeom prst="rect">
            <a:avLst/>
          </a:prstGeom>
          <a:noFill/>
        </p:spPr>
        <p:txBody>
          <a:bodyPr wrap="square" rtlCol="0">
            <a:spAutoFit/>
          </a:bodyPr>
          <a:lstStyle/>
          <a:p>
            <a:r>
              <a:rPr lang="fr-FR" sz="2400" dirty="0"/>
              <a:t>Un programme qui vise à ouvrir une voie vers le socialisme</a:t>
            </a:r>
          </a:p>
        </p:txBody>
      </p:sp>
      <p:sp>
        <p:nvSpPr>
          <p:cNvPr id="7" name="ZoneTexte 6"/>
          <p:cNvSpPr txBox="1"/>
          <p:nvPr/>
        </p:nvSpPr>
        <p:spPr>
          <a:xfrm>
            <a:off x="234752" y="5229200"/>
            <a:ext cx="8892480" cy="830997"/>
          </a:xfrm>
          <a:prstGeom prst="rect">
            <a:avLst/>
          </a:prstGeom>
          <a:noFill/>
        </p:spPr>
        <p:txBody>
          <a:bodyPr wrap="square" rtlCol="0">
            <a:spAutoFit/>
          </a:bodyPr>
          <a:lstStyle/>
          <a:p>
            <a:r>
              <a:rPr lang="fr-FR" sz="2400" dirty="0"/>
              <a:t>Un programme qui respecte le cadre constitutionnel et ne prévoit aucune mesure de démantèlement de l’appareil d’Etat</a:t>
            </a:r>
          </a:p>
        </p:txBody>
      </p:sp>
    </p:spTree>
    <p:extLst>
      <p:ext uri="{BB962C8B-B14F-4D97-AF65-F5344CB8AC3E}">
        <p14:creationId xmlns:p14="http://schemas.microsoft.com/office/powerpoint/2010/main" val="304290395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5" name="ZoneTexte 4"/>
          <p:cNvSpPr txBox="1"/>
          <p:nvPr/>
        </p:nvSpPr>
        <p:spPr>
          <a:xfrm>
            <a:off x="53153" y="0"/>
            <a:ext cx="9108504" cy="1015663"/>
          </a:xfrm>
          <a:prstGeom prst="rect">
            <a:avLst/>
          </a:prstGeom>
          <a:noFill/>
        </p:spPr>
        <p:txBody>
          <a:bodyPr wrap="square" rtlCol="0">
            <a:spAutoFit/>
          </a:bodyPr>
          <a:lstStyle/>
          <a:p>
            <a:pPr algn="ctr"/>
            <a:r>
              <a:rPr lang="fr-FR" sz="3000" dirty="0"/>
              <a:t>Une gauche révolutionnaire : </a:t>
            </a:r>
          </a:p>
          <a:p>
            <a:pPr algn="ctr"/>
            <a:r>
              <a:rPr lang="fr-FR" sz="3000" dirty="0"/>
              <a:t>le </a:t>
            </a:r>
            <a:r>
              <a:rPr lang="fr-FR" sz="3000" dirty="0" err="1"/>
              <a:t>Movimiento</a:t>
            </a:r>
            <a:r>
              <a:rPr lang="fr-FR" sz="3000" dirty="0"/>
              <a:t> de </a:t>
            </a:r>
            <a:r>
              <a:rPr lang="fr-FR" sz="3000" dirty="0" err="1"/>
              <a:t>Izquierda</a:t>
            </a:r>
            <a:r>
              <a:rPr lang="fr-FR" sz="3000" dirty="0"/>
              <a:t> </a:t>
            </a:r>
            <a:r>
              <a:rPr lang="fr-FR" sz="3000" dirty="0" err="1"/>
              <a:t>Revolucionaria</a:t>
            </a:r>
            <a:r>
              <a:rPr lang="fr-FR" sz="3000" dirty="0"/>
              <a:t>  (MIR)</a:t>
            </a:r>
          </a:p>
        </p:txBody>
      </p:sp>
      <p:sp>
        <p:nvSpPr>
          <p:cNvPr id="10" name="ZoneTexte 9"/>
          <p:cNvSpPr txBox="1"/>
          <p:nvPr/>
        </p:nvSpPr>
        <p:spPr>
          <a:xfrm>
            <a:off x="53153" y="1196752"/>
            <a:ext cx="4529173" cy="1200329"/>
          </a:xfrm>
          <a:prstGeom prst="rect">
            <a:avLst/>
          </a:prstGeom>
          <a:noFill/>
        </p:spPr>
        <p:txBody>
          <a:bodyPr wrap="square" rtlCol="0">
            <a:spAutoFit/>
          </a:bodyPr>
          <a:lstStyle/>
          <a:p>
            <a:r>
              <a:rPr lang="fr-FR" sz="2400" dirty="0"/>
              <a:t>Un parti large, qui s’appuie sur la jeunesse étudiante radicalisée (Miguel Enriquez)</a:t>
            </a:r>
          </a:p>
        </p:txBody>
      </p:sp>
      <p:sp>
        <p:nvSpPr>
          <p:cNvPr id="13" name="ZoneTexte 12"/>
          <p:cNvSpPr txBox="1"/>
          <p:nvPr/>
        </p:nvSpPr>
        <p:spPr>
          <a:xfrm>
            <a:off x="4157504" y="3933056"/>
            <a:ext cx="4903752" cy="830997"/>
          </a:xfrm>
          <a:prstGeom prst="rect">
            <a:avLst/>
          </a:prstGeom>
          <a:noFill/>
        </p:spPr>
        <p:txBody>
          <a:bodyPr wrap="square" rtlCol="0">
            <a:spAutoFit/>
          </a:bodyPr>
          <a:lstStyle/>
          <a:p>
            <a:r>
              <a:rPr lang="fr-FR" sz="2400" dirty="0"/>
              <a:t>Un travail de masse, par la création de fronts larges</a:t>
            </a:r>
          </a:p>
        </p:txBody>
      </p:sp>
      <p:sp>
        <p:nvSpPr>
          <p:cNvPr id="14" name="ZoneTexte 13"/>
          <p:cNvSpPr txBox="1"/>
          <p:nvPr/>
        </p:nvSpPr>
        <p:spPr>
          <a:xfrm>
            <a:off x="4157504" y="4955684"/>
            <a:ext cx="5040560" cy="1569660"/>
          </a:xfrm>
          <a:prstGeom prst="rect">
            <a:avLst/>
          </a:prstGeom>
          <a:noFill/>
        </p:spPr>
        <p:txBody>
          <a:bodyPr wrap="square" rtlCol="0">
            <a:spAutoFit/>
          </a:bodyPr>
          <a:lstStyle/>
          <a:p>
            <a:r>
              <a:rPr lang="fr-FR" sz="2400" dirty="0"/>
              <a:t>Préparer l’affrontement armé par la création d’une avant-garde large et le développement d’actions opérationnelles</a:t>
            </a:r>
          </a:p>
        </p:txBody>
      </p:sp>
      <p:sp>
        <p:nvSpPr>
          <p:cNvPr id="15" name="ZoneTexte 14"/>
          <p:cNvSpPr txBox="1"/>
          <p:nvPr/>
        </p:nvSpPr>
        <p:spPr>
          <a:xfrm>
            <a:off x="43354" y="2486391"/>
            <a:ext cx="5018910" cy="830997"/>
          </a:xfrm>
          <a:prstGeom prst="rect">
            <a:avLst/>
          </a:prstGeom>
          <a:noFill/>
        </p:spPr>
        <p:txBody>
          <a:bodyPr wrap="square" rtlCol="0">
            <a:spAutoFit/>
          </a:bodyPr>
          <a:lstStyle/>
          <a:p>
            <a:r>
              <a:rPr lang="fr-FR" sz="2400" dirty="0"/>
              <a:t>Ne participe pas aux élections, mais apporte son soutien critique à l’UP</a:t>
            </a:r>
          </a:p>
        </p:txBody>
      </p:sp>
      <p:pic>
        <p:nvPicPr>
          <p:cNvPr id="1026" name="Picture 2" descr="http://bigflameuk.files.wordpress.com/2009/06/mir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2264" y="1168971"/>
            <a:ext cx="3974232" cy="2552892"/>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www.waydn.com/wp-content/uploads/miguel-enriquez.jpg"/>
          <p:cNvPicPr>
            <a:picLocks noChangeAspect="1" noChangeArrowheads="1"/>
          </p:cNvPicPr>
          <p:nvPr/>
        </p:nvPicPr>
        <p:blipFill>
          <a:blip r:embed="rId3" cstate="print"/>
          <a:srcRect/>
          <a:stretch>
            <a:fillRect/>
          </a:stretch>
        </p:blipFill>
        <p:spPr bwMode="auto">
          <a:xfrm>
            <a:off x="93159" y="3721863"/>
            <a:ext cx="3991584" cy="3064129"/>
          </a:xfrm>
          <a:prstGeom prst="rect">
            <a:avLst/>
          </a:prstGeom>
          <a:noFill/>
        </p:spPr>
      </p:pic>
    </p:spTree>
    <p:extLst>
      <p:ext uri="{BB962C8B-B14F-4D97-AF65-F5344CB8AC3E}">
        <p14:creationId xmlns:p14="http://schemas.microsoft.com/office/powerpoint/2010/main" val="15243232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03" y="1196752"/>
            <a:ext cx="4036049"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355976" y="1182231"/>
            <a:ext cx="4680520" cy="2246769"/>
          </a:xfrm>
          <a:prstGeom prst="rect">
            <a:avLst/>
          </a:prstGeom>
          <a:noFill/>
        </p:spPr>
        <p:txBody>
          <a:bodyPr wrap="square" rtlCol="0">
            <a:spAutoFit/>
          </a:bodyPr>
          <a:lstStyle/>
          <a:p>
            <a:r>
              <a:rPr lang="fr-FR" sz="2800" dirty="0"/>
              <a:t>Les résultats du 4 sept. :</a:t>
            </a:r>
          </a:p>
          <a:p>
            <a:r>
              <a:rPr lang="fr-FR" sz="2800" dirty="0"/>
              <a:t>Allende (UP) : 36,3 %</a:t>
            </a:r>
          </a:p>
          <a:p>
            <a:r>
              <a:rPr lang="fr-FR" sz="2800" dirty="0" err="1"/>
              <a:t>Tomic</a:t>
            </a:r>
            <a:r>
              <a:rPr lang="fr-FR" sz="2800" dirty="0"/>
              <a:t> (DC) : 34,98 %</a:t>
            </a:r>
          </a:p>
          <a:p>
            <a:r>
              <a:rPr lang="fr-FR" sz="2800" dirty="0" err="1"/>
              <a:t>Alessandri</a:t>
            </a:r>
            <a:r>
              <a:rPr lang="fr-FR" sz="2800" dirty="0"/>
              <a:t>  (droite) : 27,9 %</a:t>
            </a:r>
          </a:p>
          <a:p>
            <a:endParaRPr lang="fr-FR" sz="2800" dirty="0"/>
          </a:p>
        </p:txBody>
      </p:sp>
      <p:sp>
        <p:nvSpPr>
          <p:cNvPr id="6" name="ZoneTexte 5"/>
          <p:cNvSpPr txBox="1"/>
          <p:nvPr/>
        </p:nvSpPr>
        <p:spPr>
          <a:xfrm>
            <a:off x="4235005" y="3392437"/>
            <a:ext cx="4680521" cy="3970318"/>
          </a:xfrm>
          <a:prstGeom prst="rect">
            <a:avLst/>
          </a:prstGeom>
          <a:noFill/>
        </p:spPr>
        <p:txBody>
          <a:bodyPr wrap="square" rtlCol="0">
            <a:spAutoFit/>
          </a:bodyPr>
          <a:lstStyle/>
          <a:p>
            <a:pPr algn="ctr"/>
            <a:r>
              <a:rPr lang="fr-FR" sz="2800" dirty="0"/>
              <a:t>Le statut des garanties :</a:t>
            </a:r>
          </a:p>
          <a:p>
            <a:r>
              <a:rPr lang="fr-FR" sz="2800" dirty="0">
                <a:latin typeface="Book Antiqua" panose="02040602050305030304" pitchFamily="18" charset="0"/>
              </a:rPr>
              <a:t>→ </a:t>
            </a:r>
            <a:r>
              <a:rPr lang="fr-FR" sz="2800" dirty="0"/>
              <a:t>Ne pas toucher à l’armée et à la police</a:t>
            </a:r>
          </a:p>
          <a:p>
            <a:r>
              <a:rPr lang="fr-FR" sz="2800" dirty="0">
                <a:latin typeface="Book Antiqua" panose="02040602050305030304" pitchFamily="18" charset="0"/>
              </a:rPr>
              <a:t>→ </a:t>
            </a:r>
            <a:r>
              <a:rPr lang="fr-FR" sz="2800" dirty="0"/>
              <a:t>Ne pas toucher à l’enseignement catholique</a:t>
            </a:r>
          </a:p>
          <a:p>
            <a:r>
              <a:rPr lang="fr-FR" sz="2800" dirty="0">
                <a:latin typeface="Book Antiqua" panose="02040602050305030304" pitchFamily="18" charset="0"/>
              </a:rPr>
              <a:t>→ </a:t>
            </a:r>
            <a:r>
              <a:rPr lang="fr-FR" sz="2800" dirty="0"/>
              <a:t>Ne pas toucher à la propriété privée</a:t>
            </a:r>
          </a:p>
          <a:p>
            <a:pPr marL="457200" indent="-457200">
              <a:buFontTx/>
              <a:buChar char="-"/>
            </a:pPr>
            <a:endParaRPr lang="fr-FR" sz="2800" dirty="0"/>
          </a:p>
          <a:p>
            <a:endParaRPr lang="fr-FR" sz="2800" dirty="0"/>
          </a:p>
        </p:txBody>
      </p:sp>
      <p:sp>
        <p:nvSpPr>
          <p:cNvPr id="7" name="ZoneTexte 6"/>
          <p:cNvSpPr txBox="1"/>
          <p:nvPr/>
        </p:nvSpPr>
        <p:spPr>
          <a:xfrm>
            <a:off x="251520" y="332656"/>
            <a:ext cx="8208912" cy="646331"/>
          </a:xfrm>
          <a:prstGeom prst="rect">
            <a:avLst/>
          </a:prstGeom>
          <a:noFill/>
        </p:spPr>
        <p:txBody>
          <a:bodyPr wrap="square" rtlCol="0">
            <a:spAutoFit/>
          </a:bodyPr>
          <a:lstStyle/>
          <a:p>
            <a:pPr algn="ctr"/>
            <a:r>
              <a:rPr lang="fr-FR" sz="3600" dirty="0"/>
              <a:t>La victoire électorale d’Allende</a:t>
            </a:r>
          </a:p>
        </p:txBody>
      </p:sp>
    </p:spTree>
    <p:extLst>
      <p:ext uri="{BB962C8B-B14F-4D97-AF65-F5344CB8AC3E}">
        <p14:creationId xmlns:p14="http://schemas.microsoft.com/office/powerpoint/2010/main" val="12046736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51520" y="332656"/>
            <a:ext cx="8208912" cy="646331"/>
          </a:xfrm>
          <a:prstGeom prst="rect">
            <a:avLst/>
          </a:prstGeom>
          <a:noFill/>
        </p:spPr>
        <p:txBody>
          <a:bodyPr wrap="square" rtlCol="0">
            <a:spAutoFit/>
          </a:bodyPr>
          <a:lstStyle/>
          <a:p>
            <a:pPr algn="ctr"/>
            <a:r>
              <a:rPr lang="fr-FR" sz="3600" dirty="0"/>
              <a:t>La politique d’Allende</a:t>
            </a:r>
          </a:p>
        </p:txBody>
      </p:sp>
      <p:sp>
        <p:nvSpPr>
          <p:cNvPr id="5" name="ZoneTexte 4"/>
          <p:cNvSpPr txBox="1"/>
          <p:nvPr/>
        </p:nvSpPr>
        <p:spPr>
          <a:xfrm>
            <a:off x="323528" y="1196752"/>
            <a:ext cx="8820472" cy="830997"/>
          </a:xfrm>
          <a:prstGeom prst="rect">
            <a:avLst/>
          </a:prstGeom>
          <a:noFill/>
        </p:spPr>
        <p:txBody>
          <a:bodyPr wrap="square" rtlCol="0">
            <a:spAutoFit/>
          </a:bodyPr>
          <a:lstStyle/>
          <a:p>
            <a:r>
              <a:rPr lang="fr-FR" sz="2400" dirty="0"/>
              <a:t>Nationalisation de 91 entreprises (grandes banques, mines et de industrie lourde), avec indemnisation des actionnaires</a:t>
            </a:r>
          </a:p>
        </p:txBody>
      </p:sp>
      <p:sp>
        <p:nvSpPr>
          <p:cNvPr id="6" name="ZoneTexte 5"/>
          <p:cNvSpPr txBox="1"/>
          <p:nvPr/>
        </p:nvSpPr>
        <p:spPr>
          <a:xfrm>
            <a:off x="323528" y="2276872"/>
            <a:ext cx="8820472" cy="830997"/>
          </a:xfrm>
          <a:prstGeom prst="rect">
            <a:avLst/>
          </a:prstGeom>
          <a:noFill/>
        </p:spPr>
        <p:txBody>
          <a:bodyPr wrap="square" rtlCol="0">
            <a:spAutoFit/>
          </a:bodyPr>
          <a:lstStyle/>
          <a:p>
            <a:r>
              <a:rPr lang="fr-FR" sz="2400" dirty="0"/>
              <a:t>Mise en application de la réforme agraire dans les </a:t>
            </a:r>
            <a:r>
              <a:rPr lang="fr-FR" sz="2400" i="1" dirty="0" err="1"/>
              <a:t>fundos</a:t>
            </a:r>
            <a:r>
              <a:rPr lang="fr-FR" sz="2400" dirty="0"/>
              <a:t> de plus de 80 ha, avec indemnisation des propriétaires expropriés</a:t>
            </a:r>
          </a:p>
        </p:txBody>
      </p:sp>
      <p:sp>
        <p:nvSpPr>
          <p:cNvPr id="7" name="ZoneTexte 6"/>
          <p:cNvSpPr txBox="1"/>
          <p:nvPr/>
        </p:nvSpPr>
        <p:spPr>
          <a:xfrm>
            <a:off x="323528" y="3284984"/>
            <a:ext cx="6048672" cy="461665"/>
          </a:xfrm>
          <a:prstGeom prst="rect">
            <a:avLst/>
          </a:prstGeom>
          <a:noFill/>
        </p:spPr>
        <p:txBody>
          <a:bodyPr wrap="square" rtlCol="0">
            <a:spAutoFit/>
          </a:bodyPr>
          <a:lstStyle/>
          <a:p>
            <a:r>
              <a:rPr lang="fr-FR" sz="2400" dirty="0"/>
              <a:t>Hausse de 35 à 66 % des salaires ouvriers </a:t>
            </a:r>
          </a:p>
        </p:txBody>
      </p:sp>
      <p:sp>
        <p:nvSpPr>
          <p:cNvPr id="8" name="ZoneTexte 7"/>
          <p:cNvSpPr txBox="1"/>
          <p:nvPr/>
        </p:nvSpPr>
        <p:spPr>
          <a:xfrm>
            <a:off x="323528" y="4005064"/>
            <a:ext cx="8640960" cy="830997"/>
          </a:xfrm>
          <a:prstGeom prst="rect">
            <a:avLst/>
          </a:prstGeom>
          <a:noFill/>
        </p:spPr>
        <p:txBody>
          <a:bodyPr wrap="square" rtlCol="0">
            <a:spAutoFit/>
          </a:bodyPr>
          <a:lstStyle/>
          <a:p>
            <a:r>
              <a:rPr lang="fr-FR" sz="2400" dirty="0"/>
              <a:t>Mesures démocratiques : droit de vote pour les analphabètes, droit au divorce etc.</a:t>
            </a:r>
          </a:p>
        </p:txBody>
      </p:sp>
      <p:sp>
        <p:nvSpPr>
          <p:cNvPr id="9" name="ZoneTexte 8"/>
          <p:cNvSpPr txBox="1"/>
          <p:nvPr/>
        </p:nvSpPr>
        <p:spPr>
          <a:xfrm>
            <a:off x="323528" y="5013176"/>
            <a:ext cx="8820472" cy="1569660"/>
          </a:xfrm>
          <a:prstGeom prst="rect">
            <a:avLst/>
          </a:prstGeom>
          <a:noFill/>
        </p:spPr>
        <p:txBody>
          <a:bodyPr wrap="square" rtlCol="0">
            <a:spAutoFit/>
          </a:bodyPr>
          <a:lstStyle/>
          <a:p>
            <a:r>
              <a:rPr lang="fr-FR" sz="2400" dirty="0"/>
              <a:t> → un programme réformiste, dans le cadre d’un dirigisme d’Etat, sans remise en cause de la propriété (« la voie chilienne vers le socialisme »), ni des institutions (et en particulier du Parlement.</a:t>
            </a:r>
          </a:p>
        </p:txBody>
      </p:sp>
    </p:spTree>
    <p:extLst>
      <p:ext uri="{BB962C8B-B14F-4D97-AF65-F5344CB8AC3E}">
        <p14:creationId xmlns:p14="http://schemas.microsoft.com/office/powerpoint/2010/main" val="8805841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51520" y="188640"/>
            <a:ext cx="8496944" cy="646331"/>
          </a:xfrm>
          <a:prstGeom prst="rect">
            <a:avLst/>
          </a:prstGeom>
          <a:noFill/>
        </p:spPr>
        <p:txBody>
          <a:bodyPr wrap="square" rtlCol="0">
            <a:spAutoFit/>
          </a:bodyPr>
          <a:lstStyle/>
          <a:p>
            <a:pPr algn="ctr"/>
            <a:r>
              <a:rPr lang="fr-FR" sz="3600" dirty="0"/>
              <a:t>1970-1971 : les belles années d’Allende ?</a:t>
            </a:r>
          </a:p>
        </p:txBody>
      </p:sp>
      <p:sp>
        <p:nvSpPr>
          <p:cNvPr id="5" name="ZoneTexte 4"/>
          <p:cNvSpPr txBox="1"/>
          <p:nvPr/>
        </p:nvSpPr>
        <p:spPr>
          <a:xfrm>
            <a:off x="899592" y="1661899"/>
            <a:ext cx="8244408" cy="830997"/>
          </a:xfrm>
          <a:prstGeom prst="rect">
            <a:avLst/>
          </a:prstGeom>
          <a:noFill/>
        </p:spPr>
        <p:txBody>
          <a:bodyPr wrap="square" rtlCol="0">
            <a:spAutoFit/>
          </a:bodyPr>
          <a:lstStyle/>
          <a:p>
            <a:r>
              <a:rPr lang="fr-FR" sz="2400" dirty="0"/>
              <a:t>- Dopée par la hausse de la consommation, la croissance atteint  8,1 % en 1971</a:t>
            </a:r>
          </a:p>
        </p:txBody>
      </p:sp>
      <p:sp>
        <p:nvSpPr>
          <p:cNvPr id="6" name="ZoneTexte 5"/>
          <p:cNvSpPr txBox="1"/>
          <p:nvPr/>
        </p:nvSpPr>
        <p:spPr>
          <a:xfrm>
            <a:off x="971600" y="2516703"/>
            <a:ext cx="8172400" cy="1200329"/>
          </a:xfrm>
          <a:prstGeom prst="rect">
            <a:avLst/>
          </a:prstGeom>
          <a:noFill/>
        </p:spPr>
        <p:txBody>
          <a:bodyPr wrap="square" rtlCol="0">
            <a:spAutoFit/>
          </a:bodyPr>
          <a:lstStyle/>
          <a:p>
            <a:r>
              <a:rPr lang="fr-FR" sz="2400" dirty="0"/>
              <a:t>- Grâce à la mise en place des JAP (</a:t>
            </a:r>
            <a:r>
              <a:rPr lang="fr-FR" sz="2400" dirty="0" err="1"/>
              <a:t>Juntas</a:t>
            </a:r>
            <a:r>
              <a:rPr lang="fr-FR" sz="2400" dirty="0"/>
              <a:t> de </a:t>
            </a:r>
            <a:r>
              <a:rPr lang="fr-FR" sz="2400" dirty="0" err="1"/>
              <a:t>Abastecimientos</a:t>
            </a:r>
            <a:r>
              <a:rPr lang="fr-FR" sz="2400" dirty="0"/>
              <a:t> y </a:t>
            </a:r>
            <a:r>
              <a:rPr lang="fr-FR" sz="2400" dirty="0" err="1"/>
              <a:t>Precios</a:t>
            </a:r>
            <a:r>
              <a:rPr lang="fr-FR" sz="2400" dirty="0"/>
              <a:t>), l’inflation reste limitée à 22 % en 1971</a:t>
            </a:r>
          </a:p>
        </p:txBody>
      </p:sp>
      <p:sp>
        <p:nvSpPr>
          <p:cNvPr id="7" name="ZoneTexte 6"/>
          <p:cNvSpPr txBox="1"/>
          <p:nvPr/>
        </p:nvSpPr>
        <p:spPr>
          <a:xfrm>
            <a:off x="899592" y="4542219"/>
            <a:ext cx="7740352" cy="830997"/>
          </a:xfrm>
          <a:prstGeom prst="rect">
            <a:avLst/>
          </a:prstGeom>
          <a:noFill/>
        </p:spPr>
        <p:txBody>
          <a:bodyPr wrap="square" rtlCol="0">
            <a:spAutoFit/>
          </a:bodyPr>
          <a:lstStyle/>
          <a:p>
            <a:r>
              <a:rPr lang="fr-FR" sz="2400" dirty="0"/>
              <a:t>- Les élections municipales se transforment en plébiscite pour l’UP dont les listes obtiennent 49,75 % des voix.</a:t>
            </a:r>
          </a:p>
        </p:txBody>
      </p:sp>
      <p:sp>
        <p:nvSpPr>
          <p:cNvPr id="8" name="ZoneTexte 7"/>
          <p:cNvSpPr txBox="1"/>
          <p:nvPr/>
        </p:nvSpPr>
        <p:spPr>
          <a:xfrm>
            <a:off x="323528" y="1116033"/>
            <a:ext cx="7128792" cy="584775"/>
          </a:xfrm>
          <a:prstGeom prst="rect">
            <a:avLst/>
          </a:prstGeom>
          <a:noFill/>
        </p:spPr>
        <p:txBody>
          <a:bodyPr wrap="square" rtlCol="0">
            <a:spAutoFit/>
          </a:bodyPr>
          <a:lstStyle/>
          <a:p>
            <a:r>
              <a:rPr lang="fr-FR" sz="3200" dirty="0"/>
              <a:t>Une réussite économique:</a:t>
            </a:r>
          </a:p>
        </p:txBody>
      </p:sp>
      <p:sp>
        <p:nvSpPr>
          <p:cNvPr id="9" name="ZoneTexte 8"/>
          <p:cNvSpPr txBox="1"/>
          <p:nvPr/>
        </p:nvSpPr>
        <p:spPr>
          <a:xfrm>
            <a:off x="251520" y="3924345"/>
            <a:ext cx="7128792" cy="584775"/>
          </a:xfrm>
          <a:prstGeom prst="rect">
            <a:avLst/>
          </a:prstGeom>
          <a:noFill/>
        </p:spPr>
        <p:txBody>
          <a:bodyPr wrap="square" rtlCol="0">
            <a:spAutoFit/>
          </a:bodyPr>
          <a:lstStyle/>
          <a:p>
            <a:r>
              <a:rPr lang="fr-FR" sz="3200" dirty="0"/>
              <a:t>Un succès politique :</a:t>
            </a:r>
          </a:p>
        </p:txBody>
      </p:sp>
    </p:spTree>
    <p:extLst>
      <p:ext uri="{BB962C8B-B14F-4D97-AF65-F5344CB8AC3E}">
        <p14:creationId xmlns:p14="http://schemas.microsoft.com/office/powerpoint/2010/main" val="34427201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51520" y="116632"/>
            <a:ext cx="8208912" cy="646331"/>
          </a:xfrm>
          <a:prstGeom prst="rect">
            <a:avLst/>
          </a:prstGeom>
          <a:noFill/>
        </p:spPr>
        <p:txBody>
          <a:bodyPr wrap="square" rtlCol="0">
            <a:spAutoFit/>
          </a:bodyPr>
          <a:lstStyle/>
          <a:p>
            <a:pPr algn="ctr"/>
            <a:r>
              <a:rPr lang="fr-FR" sz="3600" dirty="0"/>
              <a:t>La montée du mouvement de masse</a:t>
            </a:r>
          </a:p>
        </p:txBody>
      </p:sp>
      <p:sp>
        <p:nvSpPr>
          <p:cNvPr id="5" name="ZoneTexte 4"/>
          <p:cNvSpPr txBox="1"/>
          <p:nvPr/>
        </p:nvSpPr>
        <p:spPr>
          <a:xfrm>
            <a:off x="4211960" y="2780928"/>
            <a:ext cx="4536504" cy="707886"/>
          </a:xfrm>
          <a:prstGeom prst="rect">
            <a:avLst/>
          </a:prstGeom>
          <a:noFill/>
        </p:spPr>
        <p:txBody>
          <a:bodyPr wrap="square" rtlCol="0">
            <a:spAutoFit/>
          </a:bodyPr>
          <a:lstStyle/>
          <a:p>
            <a:r>
              <a:rPr lang="fr-FR" sz="2000" dirty="0"/>
              <a:t>Salariés agricoles syndiqués : 131  000 en 1970 ; 207 000 en 1971</a:t>
            </a:r>
          </a:p>
        </p:txBody>
      </p:sp>
      <p:sp>
        <p:nvSpPr>
          <p:cNvPr id="7" name="ZoneTexte 6"/>
          <p:cNvSpPr txBox="1"/>
          <p:nvPr/>
        </p:nvSpPr>
        <p:spPr>
          <a:xfrm>
            <a:off x="107504" y="764704"/>
            <a:ext cx="9036496" cy="492443"/>
          </a:xfrm>
          <a:prstGeom prst="rect">
            <a:avLst/>
          </a:prstGeom>
          <a:noFill/>
        </p:spPr>
        <p:txBody>
          <a:bodyPr wrap="square" rtlCol="0">
            <a:spAutoFit/>
          </a:bodyPr>
          <a:lstStyle/>
          <a:p>
            <a:r>
              <a:rPr lang="fr-FR" sz="2600" dirty="0"/>
              <a:t>La réforme agraire ne satisfait pas le prolétariat rural :</a:t>
            </a:r>
          </a:p>
        </p:txBody>
      </p:sp>
      <p:sp>
        <p:nvSpPr>
          <p:cNvPr id="8" name="ZoneTexte 7"/>
          <p:cNvSpPr txBox="1"/>
          <p:nvPr/>
        </p:nvSpPr>
        <p:spPr>
          <a:xfrm>
            <a:off x="107504" y="4869160"/>
            <a:ext cx="5184576" cy="1938992"/>
          </a:xfrm>
          <a:prstGeom prst="rect">
            <a:avLst/>
          </a:prstGeom>
          <a:noFill/>
        </p:spPr>
        <p:txBody>
          <a:bodyPr wrap="square" rtlCol="0">
            <a:spAutoFit/>
          </a:bodyPr>
          <a:lstStyle/>
          <a:p>
            <a:r>
              <a:rPr lang="fr-FR" sz="2000" dirty="0"/>
              <a:t>Sous la pression de la CUP, les partis de l’UP et le MIR de la province rurale de Linares publient en décembre 1971 un manifeste pour une nouvelle réforme agraire, qui ne se limite pas aux </a:t>
            </a:r>
            <a:r>
              <a:rPr lang="fr-FR" sz="2000" dirty="0" err="1"/>
              <a:t>fundos</a:t>
            </a:r>
            <a:r>
              <a:rPr lang="fr-FR" sz="2000" dirty="0"/>
              <a:t> de plus de 80 ha et se fasse sans indemnisation. </a:t>
            </a:r>
          </a:p>
        </p:txBody>
      </p:sp>
      <p:pic>
        <p:nvPicPr>
          <p:cNvPr id="2050" name="Picture 2" descr="https://encrypted-tbn3.gstatic.com/images?q=tbn:ANd9GcQNRk6hso-86W9xdDRdxPNHeijaz3TDdg-g1X0G-hDVQHFcvi2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111308"/>
            <a:ext cx="3672408" cy="248604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4139952" y="1340768"/>
            <a:ext cx="4824536" cy="1323439"/>
          </a:xfrm>
          <a:prstGeom prst="rect">
            <a:avLst/>
          </a:prstGeom>
          <a:noFill/>
        </p:spPr>
        <p:txBody>
          <a:bodyPr wrap="square" rtlCol="0">
            <a:spAutoFit/>
          </a:bodyPr>
          <a:lstStyle/>
          <a:p>
            <a:r>
              <a:rPr lang="fr-FR" sz="2000" dirty="0"/>
              <a:t>Chargés d’appliquer la réforme agraire, les conseils communaux paysans sont débordés par les occupations de terre (1278 en 1971)</a:t>
            </a:r>
          </a:p>
        </p:txBody>
      </p:sp>
      <p:sp>
        <p:nvSpPr>
          <p:cNvPr id="10" name="ZoneTexte 9"/>
          <p:cNvSpPr txBox="1"/>
          <p:nvPr/>
        </p:nvSpPr>
        <p:spPr>
          <a:xfrm>
            <a:off x="72008" y="4005064"/>
            <a:ext cx="5364088" cy="707886"/>
          </a:xfrm>
          <a:prstGeom prst="rect">
            <a:avLst/>
          </a:prstGeom>
          <a:noFill/>
        </p:spPr>
        <p:txBody>
          <a:bodyPr wrap="square" rtlCol="0">
            <a:spAutoFit/>
          </a:bodyPr>
          <a:lstStyle/>
          <a:p>
            <a:r>
              <a:rPr lang="fr-FR" sz="2000" dirty="0"/>
              <a:t>En août 1972, 50 % des terres ont été redistribuées, le plus souvent dans l’illégalité</a:t>
            </a:r>
          </a:p>
        </p:txBody>
      </p:sp>
      <p:pic>
        <p:nvPicPr>
          <p:cNvPr id="13314" name="Picture 2" descr="http://conagro.cl/wp-content/uploads/2013/02/histo-6-Dirigentes-de-Concepci%C3%B3n-1972.jpg"/>
          <p:cNvPicPr>
            <a:picLocks noChangeAspect="1" noChangeArrowheads="1"/>
          </p:cNvPicPr>
          <p:nvPr/>
        </p:nvPicPr>
        <p:blipFill>
          <a:blip r:embed="rId3" cstate="print"/>
          <a:srcRect/>
          <a:stretch>
            <a:fillRect/>
          </a:stretch>
        </p:blipFill>
        <p:spPr bwMode="auto">
          <a:xfrm>
            <a:off x="179512" y="1351013"/>
            <a:ext cx="3888432" cy="2416843"/>
          </a:xfrm>
          <a:prstGeom prst="rect">
            <a:avLst/>
          </a:prstGeom>
          <a:noFill/>
        </p:spPr>
      </p:pic>
    </p:spTree>
    <p:extLst>
      <p:ext uri="{BB962C8B-B14F-4D97-AF65-F5344CB8AC3E}">
        <p14:creationId xmlns:p14="http://schemas.microsoft.com/office/powerpoint/2010/main" val="22738931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3314"/>
                                        </p:tgtEl>
                                        <p:attrNameLst>
                                          <p:attrName>style.visibility</p:attrName>
                                        </p:attrNameLst>
                                      </p:cBhvr>
                                      <p:to>
                                        <p:strVal val="visible"/>
                                      </p:to>
                                    </p:set>
                                    <p:anim calcmode="lin" valueType="num">
                                      <p:cBhvr additive="base">
                                        <p:cTn id="23" dur="500" fill="hold"/>
                                        <p:tgtEl>
                                          <p:spTgt spid="13314"/>
                                        </p:tgtEl>
                                        <p:attrNameLst>
                                          <p:attrName>ppt_x</p:attrName>
                                        </p:attrNameLst>
                                      </p:cBhvr>
                                      <p:tavLst>
                                        <p:tav tm="0">
                                          <p:val>
                                            <p:strVal val="0-#ppt_w/2"/>
                                          </p:val>
                                        </p:tav>
                                        <p:tav tm="100000">
                                          <p:val>
                                            <p:strVal val="#ppt_x"/>
                                          </p:val>
                                        </p:tav>
                                      </p:tavLst>
                                    </p:anim>
                                    <p:anim calcmode="lin" valueType="num">
                                      <p:cBhvr additive="base">
                                        <p:cTn id="24"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1+#ppt_w/2"/>
                                          </p:val>
                                        </p:tav>
                                        <p:tav tm="100000">
                                          <p:val>
                                            <p:strVal val="#ppt_x"/>
                                          </p:val>
                                        </p:tav>
                                      </p:tavLst>
                                    </p:anim>
                                    <p:anim calcmode="lin" valueType="num">
                                      <p:cBhvr additive="base">
                                        <p:cTn id="34"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1+#ppt_w/2"/>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5004048" y="3429000"/>
            <a:ext cx="4139952" cy="1446550"/>
          </a:xfrm>
          <a:prstGeom prst="rect">
            <a:avLst/>
          </a:prstGeom>
          <a:noFill/>
        </p:spPr>
        <p:txBody>
          <a:bodyPr wrap="square" rtlCol="0">
            <a:spAutoFit/>
          </a:bodyPr>
          <a:lstStyle/>
          <a:p>
            <a:r>
              <a:rPr lang="fr-FR" sz="2200" dirty="0"/>
              <a:t>La principale revendication est l’élargissement de l’aire de propriété sociale qui ne concerne que 10 % des ouvriers</a:t>
            </a:r>
          </a:p>
        </p:txBody>
      </p:sp>
      <p:sp>
        <p:nvSpPr>
          <p:cNvPr id="5" name="ZoneTexte 4"/>
          <p:cNvSpPr txBox="1"/>
          <p:nvPr/>
        </p:nvSpPr>
        <p:spPr>
          <a:xfrm>
            <a:off x="107502" y="280254"/>
            <a:ext cx="8640962" cy="954107"/>
          </a:xfrm>
          <a:prstGeom prst="rect">
            <a:avLst/>
          </a:prstGeom>
          <a:noFill/>
        </p:spPr>
        <p:txBody>
          <a:bodyPr wrap="square" rtlCol="0">
            <a:spAutoFit/>
          </a:bodyPr>
          <a:lstStyle/>
          <a:p>
            <a:r>
              <a:rPr lang="fr-FR" sz="2800" dirty="0"/>
              <a:t>La classe ouvrière réclame l’élargissement de « l’aire de propriété sociale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016" y="1453312"/>
            <a:ext cx="4572000" cy="343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4932040" y="1340768"/>
            <a:ext cx="4211960" cy="2123658"/>
          </a:xfrm>
          <a:prstGeom prst="rect">
            <a:avLst/>
          </a:prstGeom>
          <a:noFill/>
        </p:spPr>
        <p:txBody>
          <a:bodyPr wrap="square" rtlCol="0">
            <a:spAutoFit/>
          </a:bodyPr>
          <a:lstStyle/>
          <a:p>
            <a:r>
              <a:rPr lang="fr-FR" sz="2200" dirty="0"/>
              <a:t>Le nombre de grèves ouvrières se développe. Entre mai 1971 et mai 1972 : le nombre de jours  de grève dans l’industrie privée est multiplié par 10</a:t>
            </a:r>
          </a:p>
          <a:p>
            <a:endParaRPr lang="fr-FR" sz="2200" dirty="0"/>
          </a:p>
        </p:txBody>
      </p:sp>
      <p:sp>
        <p:nvSpPr>
          <p:cNvPr id="11" name="ZoneTexte 10"/>
          <p:cNvSpPr txBox="1"/>
          <p:nvPr/>
        </p:nvSpPr>
        <p:spPr>
          <a:xfrm>
            <a:off x="72790" y="5201324"/>
            <a:ext cx="8891698" cy="1107996"/>
          </a:xfrm>
          <a:prstGeom prst="rect">
            <a:avLst/>
          </a:prstGeom>
          <a:noFill/>
        </p:spPr>
        <p:txBody>
          <a:bodyPr wrap="square" rtlCol="0">
            <a:spAutoFit/>
          </a:bodyPr>
          <a:lstStyle/>
          <a:p>
            <a:r>
              <a:rPr lang="fr-FR" sz="2200" dirty="0"/>
              <a:t>Soutenu par le PC, qui dénonce les actions illégales, Allende refuse de céder, et est mis en minorité dans son propre parti (</a:t>
            </a:r>
            <a:r>
              <a:rPr lang="fr-FR" sz="2200" dirty="0" err="1"/>
              <a:t>Altamirano</a:t>
            </a:r>
            <a:r>
              <a:rPr lang="fr-FR" sz="2200" dirty="0"/>
              <a:t> est élu secrétaire général du PS en 1971), ce qui n’ôte rien à son prestige.</a:t>
            </a:r>
          </a:p>
        </p:txBody>
      </p:sp>
    </p:spTree>
    <p:extLst>
      <p:ext uri="{BB962C8B-B14F-4D97-AF65-F5344CB8AC3E}">
        <p14:creationId xmlns:p14="http://schemas.microsoft.com/office/powerpoint/2010/main" val="241869757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arn(inVertical)">
                                      <p:cBhvr>
                                        <p:cTn id="2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794016" y="1478394"/>
            <a:ext cx="5314488" cy="1569660"/>
          </a:xfrm>
          <a:prstGeom prst="rect">
            <a:avLst/>
          </a:prstGeom>
        </p:spPr>
        <p:txBody>
          <a:bodyPr wrap="square">
            <a:spAutoFit/>
          </a:bodyPr>
          <a:lstStyle/>
          <a:p>
            <a:r>
              <a:rPr lang="fr-FR" sz="2400" dirty="0"/>
              <a:t>Décembre 1971 : la visite de 3 semaines de Castro au Chili inquiète les Etats-Unis qui craignent un processus de </a:t>
            </a:r>
            <a:r>
              <a:rPr lang="fr-FR" sz="2400" dirty="0" err="1"/>
              <a:t>cubanisation</a:t>
            </a:r>
            <a:r>
              <a:rPr lang="fr-FR" sz="2400" dirty="0"/>
              <a:t> du Chili</a:t>
            </a:r>
          </a:p>
        </p:txBody>
      </p:sp>
      <p:sp>
        <p:nvSpPr>
          <p:cNvPr id="5" name="ZoneTexte 4"/>
          <p:cNvSpPr txBox="1"/>
          <p:nvPr/>
        </p:nvSpPr>
        <p:spPr>
          <a:xfrm>
            <a:off x="251520" y="332656"/>
            <a:ext cx="8208912" cy="646331"/>
          </a:xfrm>
          <a:prstGeom prst="rect">
            <a:avLst/>
          </a:prstGeom>
          <a:noFill/>
        </p:spPr>
        <p:txBody>
          <a:bodyPr wrap="square" rtlCol="0">
            <a:spAutoFit/>
          </a:bodyPr>
          <a:lstStyle/>
          <a:p>
            <a:pPr algn="ctr"/>
            <a:r>
              <a:rPr lang="fr-FR" sz="3600" dirty="0"/>
              <a:t>La confrontation avec l’impérialisme</a:t>
            </a:r>
          </a:p>
        </p:txBody>
      </p:sp>
      <p:sp>
        <p:nvSpPr>
          <p:cNvPr id="6" name="Rectangle 5"/>
          <p:cNvSpPr/>
          <p:nvPr/>
        </p:nvSpPr>
        <p:spPr>
          <a:xfrm>
            <a:off x="313629" y="4078233"/>
            <a:ext cx="8655131" cy="430887"/>
          </a:xfrm>
          <a:prstGeom prst="rect">
            <a:avLst/>
          </a:prstGeom>
        </p:spPr>
        <p:txBody>
          <a:bodyPr wrap="square">
            <a:spAutoFit/>
          </a:bodyPr>
          <a:lstStyle/>
          <a:p>
            <a:r>
              <a:rPr lang="fr-FR" sz="2200" dirty="0"/>
              <a:t>- Organisation d’une chute des cours du cuivre (- 23 % en 1971)</a:t>
            </a:r>
          </a:p>
        </p:txBody>
      </p:sp>
      <p:pic>
        <p:nvPicPr>
          <p:cNvPr id="1026" name="Picture 2" descr="http://www.annee-70.com/Images/salvadorallend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37097"/>
            <a:ext cx="3457786" cy="1947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3629" y="3553852"/>
            <a:ext cx="7826181" cy="523220"/>
          </a:xfrm>
          <a:prstGeom prst="rect">
            <a:avLst/>
          </a:prstGeom>
        </p:spPr>
        <p:txBody>
          <a:bodyPr wrap="none">
            <a:spAutoFit/>
          </a:bodyPr>
          <a:lstStyle/>
          <a:p>
            <a:r>
              <a:rPr lang="fr-FR" sz="2800" dirty="0"/>
              <a:t>Les Etats-Unis asphyxient l’économie chilienne :</a:t>
            </a:r>
          </a:p>
        </p:txBody>
      </p:sp>
      <p:sp>
        <p:nvSpPr>
          <p:cNvPr id="7" name="Rectangle 6"/>
          <p:cNvSpPr/>
          <p:nvPr/>
        </p:nvSpPr>
        <p:spPr>
          <a:xfrm>
            <a:off x="309505" y="4675783"/>
            <a:ext cx="8659255" cy="769441"/>
          </a:xfrm>
          <a:prstGeom prst="rect">
            <a:avLst/>
          </a:prstGeom>
        </p:spPr>
        <p:txBody>
          <a:bodyPr wrap="square">
            <a:spAutoFit/>
          </a:bodyPr>
          <a:lstStyle/>
          <a:p>
            <a:r>
              <a:rPr lang="fr-FR" sz="2200" dirty="0"/>
              <a:t>- Suppression des crédits de la Banque mondiale et exigence du paiement sans délais de la dette extérieure (près de 4 milliards de $)</a:t>
            </a:r>
          </a:p>
        </p:txBody>
      </p:sp>
      <p:sp>
        <p:nvSpPr>
          <p:cNvPr id="9" name="Rectangle 8"/>
          <p:cNvSpPr/>
          <p:nvPr/>
        </p:nvSpPr>
        <p:spPr>
          <a:xfrm>
            <a:off x="390586" y="5540017"/>
            <a:ext cx="8501216" cy="769441"/>
          </a:xfrm>
          <a:prstGeom prst="rect">
            <a:avLst/>
          </a:prstGeom>
        </p:spPr>
        <p:txBody>
          <a:bodyPr wrap="square">
            <a:spAutoFit/>
          </a:bodyPr>
          <a:lstStyle/>
          <a:p>
            <a:r>
              <a:rPr lang="fr-FR" sz="2200" dirty="0"/>
              <a:t>- Le gouvernement n’a d’autre solution que d’émettre la monnaie qui lui manque, ce qui alimente l’inflation (600 % en 1973)</a:t>
            </a:r>
          </a:p>
        </p:txBody>
      </p:sp>
    </p:spTree>
    <p:extLst>
      <p:ext uri="{BB962C8B-B14F-4D97-AF65-F5344CB8AC3E}">
        <p14:creationId xmlns:p14="http://schemas.microsoft.com/office/powerpoint/2010/main" val="23277958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500"/>
                                        <p:tgtEl>
                                          <p:spTgt spid="1026"/>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323528" y="981958"/>
            <a:ext cx="4464496" cy="2246769"/>
          </a:xfrm>
          <a:prstGeom prst="rect">
            <a:avLst/>
          </a:prstGeom>
          <a:noFill/>
        </p:spPr>
        <p:txBody>
          <a:bodyPr wrap="square" rtlCol="0">
            <a:spAutoFit/>
          </a:bodyPr>
          <a:lstStyle/>
          <a:p>
            <a:r>
              <a:rPr lang="fr-FR" sz="2800" dirty="0"/>
              <a:t>4 septembre 1970 : élection de Salvador Allende à la présidence de la République : le socialisme sans la révolution ?</a:t>
            </a:r>
          </a:p>
        </p:txBody>
      </p:sp>
      <p:sp>
        <p:nvSpPr>
          <p:cNvPr id="5" name="ZoneTexte 4"/>
          <p:cNvSpPr txBox="1"/>
          <p:nvPr/>
        </p:nvSpPr>
        <p:spPr>
          <a:xfrm>
            <a:off x="323528" y="4509120"/>
            <a:ext cx="4899173" cy="954107"/>
          </a:xfrm>
          <a:prstGeom prst="rect">
            <a:avLst/>
          </a:prstGeom>
          <a:noFill/>
        </p:spPr>
        <p:txBody>
          <a:bodyPr wrap="square" rtlCol="0">
            <a:spAutoFit/>
          </a:bodyPr>
          <a:lstStyle/>
          <a:p>
            <a:r>
              <a:rPr lang="fr-FR" sz="2800" dirty="0"/>
              <a:t>11 septembre 1973 : coup d’état militaire</a:t>
            </a:r>
          </a:p>
        </p:txBody>
      </p:sp>
      <p:pic>
        <p:nvPicPr>
          <p:cNvPr id="1026" name="Picture 2" descr="http://www.europhilosophie.eu/recherche/local/cache-vignettes/L274xH202_Allende.13.09-c06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3277" y="4130576"/>
            <a:ext cx="3393179" cy="25015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9/92/Allende_supporters.jpg/300px-Allende_support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2701" y="1052736"/>
            <a:ext cx="3381747" cy="224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9297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51520" y="190381"/>
            <a:ext cx="8640960" cy="646331"/>
          </a:xfrm>
          <a:prstGeom prst="rect">
            <a:avLst/>
          </a:prstGeom>
          <a:noFill/>
        </p:spPr>
        <p:txBody>
          <a:bodyPr wrap="square" rtlCol="0">
            <a:spAutoFit/>
          </a:bodyPr>
          <a:lstStyle/>
          <a:p>
            <a:pPr algn="ctr"/>
            <a:r>
              <a:rPr lang="fr-FR" sz="3600" dirty="0"/>
              <a:t>1972 : l’exacerbation de la lutte de classes</a:t>
            </a:r>
          </a:p>
        </p:txBody>
      </p:sp>
      <p:sp>
        <p:nvSpPr>
          <p:cNvPr id="5" name="Rectangle 4"/>
          <p:cNvSpPr/>
          <p:nvPr/>
        </p:nvSpPr>
        <p:spPr>
          <a:xfrm>
            <a:off x="35496" y="961564"/>
            <a:ext cx="5112568" cy="523220"/>
          </a:xfrm>
          <a:prstGeom prst="rect">
            <a:avLst/>
          </a:prstGeom>
        </p:spPr>
        <p:txBody>
          <a:bodyPr wrap="square">
            <a:spAutoFit/>
          </a:bodyPr>
          <a:lstStyle/>
          <a:p>
            <a:r>
              <a:rPr lang="fr-FR" sz="2800" dirty="0"/>
              <a:t>La bourgeoisie prend la rue</a:t>
            </a:r>
          </a:p>
        </p:txBody>
      </p:sp>
      <p:sp>
        <p:nvSpPr>
          <p:cNvPr id="3" name="Rectangle 2"/>
          <p:cNvSpPr/>
          <p:nvPr/>
        </p:nvSpPr>
        <p:spPr>
          <a:xfrm>
            <a:off x="0" y="4533091"/>
            <a:ext cx="4427984" cy="1938992"/>
          </a:xfrm>
          <a:prstGeom prst="rect">
            <a:avLst/>
          </a:prstGeom>
        </p:spPr>
        <p:txBody>
          <a:bodyPr wrap="square">
            <a:spAutoFit/>
          </a:bodyPr>
          <a:lstStyle/>
          <a:p>
            <a:pPr marL="285750" indent="-285750">
              <a:buFontTx/>
              <a:buChar char="-"/>
            </a:pPr>
            <a:r>
              <a:rPr lang="fr-FR" sz="2400" dirty="0"/>
              <a:t>18 avril 1972 : la gauche organise au même endroit une manifestation de 400 000 personnes en soutien au gouvernement.</a:t>
            </a:r>
          </a:p>
        </p:txBody>
      </p:sp>
      <p:sp>
        <p:nvSpPr>
          <p:cNvPr id="7" name="Rectangle 6"/>
          <p:cNvSpPr/>
          <p:nvPr/>
        </p:nvSpPr>
        <p:spPr>
          <a:xfrm>
            <a:off x="57044" y="1484784"/>
            <a:ext cx="5189858" cy="1569660"/>
          </a:xfrm>
          <a:prstGeom prst="rect">
            <a:avLst/>
          </a:prstGeom>
        </p:spPr>
        <p:txBody>
          <a:bodyPr wrap="square">
            <a:spAutoFit/>
          </a:bodyPr>
          <a:lstStyle/>
          <a:p>
            <a:pPr marL="285750" indent="-285750">
              <a:buFontTx/>
              <a:buChar char="-"/>
            </a:pPr>
            <a:r>
              <a:rPr lang="fr-FR" sz="2400" dirty="0"/>
              <a:t>11 avril 1972 : après les « manifestations des casseroles », la droite fait descendre 200 000 personnes dans la rue à Santiago</a:t>
            </a:r>
          </a:p>
        </p:txBody>
      </p:sp>
      <p:sp>
        <p:nvSpPr>
          <p:cNvPr id="15" name="Rectangle 14"/>
          <p:cNvSpPr/>
          <p:nvPr/>
        </p:nvSpPr>
        <p:spPr>
          <a:xfrm>
            <a:off x="35496" y="3573015"/>
            <a:ext cx="4201616" cy="954107"/>
          </a:xfrm>
          <a:prstGeom prst="rect">
            <a:avLst/>
          </a:prstGeom>
        </p:spPr>
        <p:txBody>
          <a:bodyPr wrap="square">
            <a:spAutoFit/>
          </a:bodyPr>
          <a:lstStyle/>
          <a:p>
            <a:r>
              <a:rPr lang="fr-FR" sz="2800" dirty="0"/>
              <a:t>La mobilisation ouvrière est à la hauteur :</a:t>
            </a:r>
          </a:p>
        </p:txBody>
      </p:sp>
      <p:pic>
        <p:nvPicPr>
          <p:cNvPr id="10242" name="Picture 2" descr="http://fr.academic.ru/pictures/frwiki/50/220px-Allende_supporters.jpg"/>
          <p:cNvPicPr>
            <a:picLocks noChangeAspect="1" noChangeArrowheads="1"/>
          </p:cNvPicPr>
          <p:nvPr/>
        </p:nvPicPr>
        <p:blipFill>
          <a:blip r:embed="rId2" cstate="print"/>
          <a:srcRect/>
          <a:stretch>
            <a:fillRect/>
          </a:stretch>
        </p:blipFill>
        <p:spPr bwMode="auto">
          <a:xfrm>
            <a:off x="4370774" y="3573016"/>
            <a:ext cx="4665722" cy="3096344"/>
          </a:xfrm>
          <a:prstGeom prst="rect">
            <a:avLst/>
          </a:prstGeom>
          <a:noFill/>
        </p:spPr>
      </p:pic>
      <p:pic>
        <p:nvPicPr>
          <p:cNvPr id="1026" name="Picture 2" descr="http://static.latercera.com/20130907/18153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866" y="929934"/>
            <a:ext cx="3774630" cy="228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9305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par>
                                <p:cTn id="29" presetID="1" presetClass="entr" presetSubtype="0" fill="hold" nodeType="withEffect">
                                  <p:stCondLst>
                                    <p:cond delay="0"/>
                                  </p:stCondLst>
                                  <p:childTnLst>
                                    <p:set>
                                      <p:cBhvr>
                                        <p:cTn id="30"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251520" y="188640"/>
            <a:ext cx="8379080" cy="954107"/>
          </a:xfrm>
          <a:prstGeom prst="rect">
            <a:avLst/>
          </a:prstGeom>
        </p:spPr>
        <p:txBody>
          <a:bodyPr wrap="square">
            <a:spAutoFit/>
          </a:bodyPr>
          <a:lstStyle/>
          <a:p>
            <a:r>
              <a:rPr lang="fr-FR" sz="2800" dirty="0"/>
              <a:t>Allende et le PC décrètent une pause dans les réformes mais ne peuvent calmer le jeu :</a:t>
            </a:r>
          </a:p>
        </p:txBody>
      </p:sp>
      <p:sp>
        <p:nvSpPr>
          <p:cNvPr id="5" name="Rectangle 4"/>
          <p:cNvSpPr/>
          <p:nvPr/>
        </p:nvSpPr>
        <p:spPr>
          <a:xfrm>
            <a:off x="323528" y="5517232"/>
            <a:ext cx="8525720" cy="1200329"/>
          </a:xfrm>
          <a:prstGeom prst="rect">
            <a:avLst/>
          </a:prstGeom>
        </p:spPr>
        <p:txBody>
          <a:bodyPr wrap="square">
            <a:spAutoFit/>
          </a:bodyPr>
          <a:lstStyle/>
          <a:p>
            <a:pPr marL="284400" indent="-284400"/>
            <a:r>
              <a:rPr lang="fr-FR" sz="2400" dirty="0"/>
              <a:t>-  juillet 1972 : la DC s’allie avec le parti national, donnant    naissance à l’Union Démocratique, qui constitue le front politique de la bourgeoisie</a:t>
            </a:r>
          </a:p>
        </p:txBody>
      </p:sp>
      <p:sp>
        <p:nvSpPr>
          <p:cNvPr id="7" name="Rectangle 6"/>
          <p:cNvSpPr/>
          <p:nvPr/>
        </p:nvSpPr>
        <p:spPr>
          <a:xfrm>
            <a:off x="251520" y="3701350"/>
            <a:ext cx="8784976" cy="1815882"/>
          </a:xfrm>
          <a:prstGeom prst="rect">
            <a:avLst/>
          </a:prstGeom>
        </p:spPr>
        <p:txBody>
          <a:bodyPr wrap="square">
            <a:spAutoFit/>
          </a:bodyPr>
          <a:lstStyle/>
          <a:p>
            <a:r>
              <a:rPr lang="fr-FR" sz="2800" dirty="0"/>
              <a:t>Pendant que le PC condamne l’assemblée de </a:t>
            </a:r>
            <a:r>
              <a:rPr lang="fr-FR" sz="2800" dirty="0" err="1"/>
              <a:t>Concepcion</a:t>
            </a:r>
            <a:r>
              <a:rPr lang="fr-FR" sz="2800" dirty="0"/>
              <a:t> (« manœuvre de la réaction et des impérialistes »), la bourgeoisie met de côté ses divisions et priorise le rétablissement de l’ordre :</a:t>
            </a:r>
          </a:p>
        </p:txBody>
      </p:sp>
      <p:sp>
        <p:nvSpPr>
          <p:cNvPr id="8" name="ZoneTexte 7"/>
          <p:cNvSpPr txBox="1"/>
          <p:nvPr/>
        </p:nvSpPr>
        <p:spPr>
          <a:xfrm>
            <a:off x="251520" y="1124744"/>
            <a:ext cx="8892480" cy="1569660"/>
          </a:xfrm>
          <a:prstGeom prst="rect">
            <a:avLst/>
          </a:prstGeom>
          <a:noFill/>
        </p:spPr>
        <p:txBody>
          <a:bodyPr wrap="square" rtlCol="0">
            <a:spAutoFit/>
          </a:bodyPr>
          <a:lstStyle/>
          <a:p>
            <a:pPr marL="284400" indent="-284400"/>
            <a:r>
              <a:rPr lang="fr-FR" sz="2400" dirty="0"/>
              <a:t>-  l’auto-organisation  des masses se développe : (CUP, JAP, fronts plus ou moins contrôlés par le MIR </a:t>
            </a:r>
            <a:r>
              <a:rPr lang="fr-FR" sz="2400" dirty="0" err="1"/>
              <a:t>etc</a:t>
            </a:r>
            <a:r>
              <a:rPr lang="fr-FR" sz="2400" dirty="0"/>
              <a:t>). Les masses développent leur propre politique, sans rompre avec Allende.</a:t>
            </a:r>
          </a:p>
          <a:p>
            <a:pPr marL="284400" indent="-284400"/>
            <a:endParaRPr lang="fr-FR" sz="2400" dirty="0"/>
          </a:p>
        </p:txBody>
      </p:sp>
      <p:sp>
        <p:nvSpPr>
          <p:cNvPr id="10" name="ZoneTexte 9"/>
          <p:cNvSpPr txBox="1"/>
          <p:nvPr/>
        </p:nvSpPr>
        <p:spPr>
          <a:xfrm>
            <a:off x="251520" y="2348880"/>
            <a:ext cx="8892480" cy="1569660"/>
          </a:xfrm>
          <a:prstGeom prst="rect">
            <a:avLst/>
          </a:prstGeom>
          <a:noFill/>
        </p:spPr>
        <p:txBody>
          <a:bodyPr wrap="square" rtlCol="0">
            <a:spAutoFit/>
          </a:bodyPr>
          <a:lstStyle/>
          <a:p>
            <a:pPr marL="284400" indent="-284400"/>
            <a:r>
              <a:rPr lang="fr-FR" sz="2400" dirty="0"/>
              <a:t>-  juillet 1972, l’assemblée de </a:t>
            </a:r>
            <a:r>
              <a:rPr lang="fr-FR" sz="2400" dirty="0" err="1"/>
              <a:t>Concepcion</a:t>
            </a:r>
            <a:r>
              <a:rPr lang="fr-FR" sz="2400" dirty="0"/>
              <a:t> (CUP, MIR, CUT etc.) propose de s’attaquer au Parlement et de donner le pouvoir aux comités ouvriers et paysans</a:t>
            </a:r>
          </a:p>
          <a:p>
            <a:pPr marL="284400" indent="-284400"/>
            <a:endParaRPr lang="fr-FR" sz="2400"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51520" y="188640"/>
            <a:ext cx="8208912" cy="646331"/>
          </a:xfrm>
          <a:prstGeom prst="rect">
            <a:avLst/>
          </a:prstGeom>
          <a:noFill/>
        </p:spPr>
        <p:txBody>
          <a:bodyPr wrap="square" rtlCol="0">
            <a:spAutoFit/>
          </a:bodyPr>
          <a:lstStyle/>
          <a:p>
            <a:pPr algn="ctr"/>
            <a:r>
              <a:rPr lang="fr-FR" sz="3600" dirty="0"/>
              <a:t>L’affrontement</a:t>
            </a:r>
          </a:p>
        </p:txBody>
      </p:sp>
      <p:sp>
        <p:nvSpPr>
          <p:cNvPr id="2" name="Rectangle 1"/>
          <p:cNvSpPr/>
          <p:nvPr/>
        </p:nvSpPr>
        <p:spPr>
          <a:xfrm>
            <a:off x="107504" y="1008405"/>
            <a:ext cx="8856984" cy="1200329"/>
          </a:xfrm>
          <a:prstGeom prst="rect">
            <a:avLst/>
          </a:prstGeom>
        </p:spPr>
        <p:txBody>
          <a:bodyPr wrap="square">
            <a:spAutoFit/>
          </a:bodyPr>
          <a:lstStyle/>
          <a:p>
            <a:r>
              <a:rPr lang="fr-FR" sz="2400" dirty="0"/>
              <a:t>11 octobre  1972 : grève illimitée des transporteurs routiers, puis des commerçants, médecins, avocats, employés de banques et des patrons qui décrètent le lock-out et arrêtent la production.</a:t>
            </a:r>
          </a:p>
        </p:txBody>
      </p:sp>
      <p:sp>
        <p:nvSpPr>
          <p:cNvPr id="6" name="Rectangle 5"/>
          <p:cNvSpPr/>
          <p:nvPr/>
        </p:nvSpPr>
        <p:spPr>
          <a:xfrm>
            <a:off x="29172" y="2492896"/>
            <a:ext cx="9114828" cy="830997"/>
          </a:xfrm>
          <a:prstGeom prst="rect">
            <a:avLst/>
          </a:prstGeom>
        </p:spPr>
        <p:txBody>
          <a:bodyPr wrap="square">
            <a:spAutoFit/>
          </a:bodyPr>
          <a:lstStyle/>
          <a:p>
            <a:r>
              <a:rPr lang="fr-FR" sz="2400" dirty="0"/>
              <a:t>15 octobre : des collectifs de travailleurs rouvrent les entreprises et reprennent la production ; 167 entreprises sont réquisitionnées </a:t>
            </a: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8107" y="4293096"/>
            <a:ext cx="4723493"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7804" y="4322789"/>
            <a:ext cx="4288172" cy="2308324"/>
          </a:xfrm>
          <a:prstGeom prst="rect">
            <a:avLst/>
          </a:prstGeom>
        </p:spPr>
        <p:txBody>
          <a:bodyPr wrap="square">
            <a:spAutoFit/>
          </a:bodyPr>
          <a:lstStyle/>
          <a:p>
            <a:r>
              <a:rPr lang="fr-FR" sz="2400" dirty="0"/>
              <a:t>Les ouvriers continuent les occupations, s’organisent et posent les bases d’un pouvoir populaire en créant des « cordons » entre les comités d’usine (</a:t>
            </a:r>
            <a:r>
              <a:rPr lang="fr-FR" sz="2400" i="1" dirty="0" err="1"/>
              <a:t>cordones</a:t>
            </a:r>
            <a:r>
              <a:rPr lang="fr-FR" sz="2400" i="1" dirty="0"/>
              <a:t> </a:t>
            </a:r>
            <a:r>
              <a:rPr lang="fr-FR" sz="2400" i="1" dirty="0" err="1"/>
              <a:t>industriales</a:t>
            </a:r>
            <a:r>
              <a:rPr lang="fr-FR" sz="2400" dirty="0"/>
              <a:t>) </a:t>
            </a:r>
          </a:p>
        </p:txBody>
      </p:sp>
      <p:sp>
        <p:nvSpPr>
          <p:cNvPr id="9" name="Rectangle 8"/>
          <p:cNvSpPr/>
          <p:nvPr/>
        </p:nvSpPr>
        <p:spPr>
          <a:xfrm>
            <a:off x="95998" y="3640655"/>
            <a:ext cx="8879996" cy="461665"/>
          </a:xfrm>
          <a:prstGeom prst="rect">
            <a:avLst/>
          </a:prstGeom>
        </p:spPr>
        <p:txBody>
          <a:bodyPr wrap="square">
            <a:spAutoFit/>
          </a:bodyPr>
          <a:lstStyle/>
          <a:p>
            <a:r>
              <a:rPr lang="fr-FR" sz="2400" dirty="0"/>
              <a:t>6 novembre : le patronat reprend le travail</a:t>
            </a:r>
          </a:p>
        </p:txBody>
      </p:sp>
    </p:spTree>
    <p:extLst>
      <p:ext uri="{BB962C8B-B14F-4D97-AF65-F5344CB8AC3E}">
        <p14:creationId xmlns:p14="http://schemas.microsoft.com/office/powerpoint/2010/main" val="38354735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0" y="188640"/>
            <a:ext cx="8820472" cy="646331"/>
          </a:xfrm>
          <a:prstGeom prst="rect">
            <a:avLst/>
          </a:prstGeom>
          <a:noFill/>
        </p:spPr>
        <p:txBody>
          <a:bodyPr wrap="square" rtlCol="0">
            <a:spAutoFit/>
          </a:bodyPr>
          <a:lstStyle/>
          <a:p>
            <a:pPr algn="ctr"/>
            <a:r>
              <a:rPr lang="fr-FR" sz="3600" dirty="0"/>
              <a:t>Le « crétinisme parlementaire » d’Allende</a:t>
            </a:r>
          </a:p>
        </p:txBody>
      </p:sp>
      <p:sp>
        <p:nvSpPr>
          <p:cNvPr id="3" name="Rectangle 2"/>
          <p:cNvSpPr/>
          <p:nvPr/>
        </p:nvSpPr>
        <p:spPr>
          <a:xfrm>
            <a:off x="49047" y="1052736"/>
            <a:ext cx="8843433" cy="954107"/>
          </a:xfrm>
          <a:prstGeom prst="rect">
            <a:avLst/>
          </a:prstGeom>
        </p:spPr>
        <p:txBody>
          <a:bodyPr wrap="square">
            <a:spAutoFit/>
          </a:bodyPr>
          <a:lstStyle/>
          <a:p>
            <a:r>
              <a:rPr lang="fr-FR" sz="2800" dirty="0"/>
              <a:t>Allende ferme la porte à l’établissement d’un pouvoir populaire :</a:t>
            </a:r>
          </a:p>
        </p:txBody>
      </p:sp>
      <p:sp>
        <p:nvSpPr>
          <p:cNvPr id="5" name="Rectangle 4"/>
          <p:cNvSpPr/>
          <p:nvPr/>
        </p:nvSpPr>
        <p:spPr>
          <a:xfrm>
            <a:off x="300567" y="3140968"/>
            <a:ext cx="8843433" cy="830997"/>
          </a:xfrm>
          <a:prstGeom prst="rect">
            <a:avLst/>
          </a:prstGeom>
        </p:spPr>
        <p:txBody>
          <a:bodyPr wrap="square">
            <a:spAutoFit/>
          </a:bodyPr>
          <a:lstStyle/>
          <a:p>
            <a:r>
              <a:rPr lang="fr-FR" sz="2400" dirty="0"/>
              <a:t>- s’appuyant sur le PC et la bureaucratie syndicale de la CUT, il exige l’évacuation des usines occupées</a:t>
            </a:r>
          </a:p>
        </p:txBody>
      </p:sp>
      <p:sp>
        <p:nvSpPr>
          <p:cNvPr id="6" name="Rectangle 5"/>
          <p:cNvSpPr/>
          <p:nvPr/>
        </p:nvSpPr>
        <p:spPr>
          <a:xfrm>
            <a:off x="251520" y="2021939"/>
            <a:ext cx="8591913" cy="1200329"/>
          </a:xfrm>
          <a:prstGeom prst="rect">
            <a:avLst/>
          </a:prstGeom>
        </p:spPr>
        <p:txBody>
          <a:bodyPr wrap="square">
            <a:spAutoFit/>
          </a:bodyPr>
          <a:lstStyle/>
          <a:p>
            <a:r>
              <a:rPr lang="fr-FR" sz="2400" dirty="0"/>
              <a:t>- cherchant un compromis avec la bourgeoisie, il fait rentrer le 30 octobre 1972 des généraux dans le gouvernement afin de rassurer la droite</a:t>
            </a:r>
          </a:p>
        </p:txBody>
      </p:sp>
      <p:sp>
        <p:nvSpPr>
          <p:cNvPr id="2" name="Rectangle 1"/>
          <p:cNvSpPr/>
          <p:nvPr/>
        </p:nvSpPr>
        <p:spPr>
          <a:xfrm>
            <a:off x="69032" y="4273932"/>
            <a:ext cx="8607424" cy="523220"/>
          </a:xfrm>
          <a:prstGeom prst="rect">
            <a:avLst/>
          </a:prstGeom>
        </p:spPr>
        <p:txBody>
          <a:bodyPr wrap="square">
            <a:spAutoFit/>
          </a:bodyPr>
          <a:lstStyle/>
          <a:p>
            <a:r>
              <a:rPr lang="fr-FR" sz="2800" dirty="0"/>
              <a:t>Allende conserve toutefois la confiance des masses :</a:t>
            </a:r>
          </a:p>
        </p:txBody>
      </p:sp>
      <p:sp>
        <p:nvSpPr>
          <p:cNvPr id="8" name="Rectangle 7"/>
          <p:cNvSpPr/>
          <p:nvPr/>
        </p:nvSpPr>
        <p:spPr>
          <a:xfrm>
            <a:off x="35496" y="4869160"/>
            <a:ext cx="8633490" cy="830997"/>
          </a:xfrm>
          <a:prstGeom prst="rect">
            <a:avLst/>
          </a:prstGeom>
        </p:spPr>
        <p:txBody>
          <a:bodyPr wrap="square">
            <a:spAutoFit/>
          </a:bodyPr>
          <a:lstStyle/>
          <a:p>
            <a:r>
              <a:rPr lang="fr-FR" sz="2400" dirty="0"/>
              <a:t>- Aux élections législatives de mars 1973, l’UP obtient 43,4 % des voix</a:t>
            </a:r>
            <a:r>
              <a:rPr lang="fr-FR" dirty="0"/>
              <a:t>,</a:t>
            </a:r>
          </a:p>
        </p:txBody>
      </p:sp>
    </p:spTree>
    <p:extLst>
      <p:ext uri="{BB962C8B-B14F-4D97-AF65-F5344CB8AC3E}">
        <p14:creationId xmlns:p14="http://schemas.microsoft.com/office/powerpoint/2010/main" val="42847813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323528" y="44624"/>
            <a:ext cx="8208912" cy="646331"/>
          </a:xfrm>
          <a:prstGeom prst="rect">
            <a:avLst/>
          </a:prstGeom>
          <a:noFill/>
        </p:spPr>
        <p:txBody>
          <a:bodyPr wrap="square" rtlCol="0">
            <a:spAutoFit/>
          </a:bodyPr>
          <a:lstStyle/>
          <a:p>
            <a:pPr algn="ctr"/>
            <a:r>
              <a:rPr lang="fr-FR" sz="3600" dirty="0"/>
              <a:t>L’entrée en jeu de l’armée</a:t>
            </a:r>
          </a:p>
        </p:txBody>
      </p:sp>
      <p:sp>
        <p:nvSpPr>
          <p:cNvPr id="5" name="Rectangle 4"/>
          <p:cNvSpPr/>
          <p:nvPr/>
        </p:nvSpPr>
        <p:spPr>
          <a:xfrm>
            <a:off x="3131840" y="836712"/>
            <a:ext cx="6012160" cy="553998"/>
          </a:xfrm>
          <a:prstGeom prst="rect">
            <a:avLst/>
          </a:prstGeom>
        </p:spPr>
        <p:txBody>
          <a:bodyPr wrap="square">
            <a:spAutoFit/>
          </a:bodyPr>
          <a:lstStyle/>
          <a:p>
            <a:r>
              <a:rPr lang="fr-FR" sz="3000" dirty="0"/>
              <a:t>29 juin 1973  : le </a:t>
            </a:r>
            <a:r>
              <a:rPr lang="fr-FR" sz="3000" dirty="0" err="1"/>
              <a:t>Tanquetazo</a:t>
            </a:r>
            <a:endParaRPr lang="fr-FR" sz="3000" dirty="0"/>
          </a:p>
        </p:txBody>
      </p:sp>
      <p:sp>
        <p:nvSpPr>
          <p:cNvPr id="2" name="Rectangle 1"/>
          <p:cNvSpPr/>
          <p:nvPr/>
        </p:nvSpPr>
        <p:spPr>
          <a:xfrm>
            <a:off x="251520" y="3789040"/>
            <a:ext cx="8605272" cy="830997"/>
          </a:xfrm>
          <a:prstGeom prst="rect">
            <a:avLst/>
          </a:prstGeom>
        </p:spPr>
        <p:txBody>
          <a:bodyPr wrap="square">
            <a:spAutoFit/>
          </a:bodyPr>
          <a:lstStyle/>
          <a:p>
            <a:r>
              <a:rPr lang="fr-FR" sz="2400" dirty="0"/>
              <a:t>- Allende rejette cette solution et préfère renforcer la présence des militaires au gouvernement</a:t>
            </a:r>
          </a:p>
        </p:txBody>
      </p:sp>
      <p:sp>
        <p:nvSpPr>
          <p:cNvPr id="6" name="Rectangle 5"/>
          <p:cNvSpPr/>
          <p:nvPr/>
        </p:nvSpPr>
        <p:spPr>
          <a:xfrm>
            <a:off x="3059832" y="1412776"/>
            <a:ext cx="6192688" cy="1569660"/>
          </a:xfrm>
          <a:prstGeom prst="rect">
            <a:avLst/>
          </a:prstGeom>
        </p:spPr>
        <p:txBody>
          <a:bodyPr wrap="square">
            <a:spAutoFit/>
          </a:bodyPr>
          <a:lstStyle/>
          <a:p>
            <a:r>
              <a:rPr lang="fr-FR" sz="2400" dirty="0"/>
              <a:t>- Le MIR et l’aile gauche du PS se préparent au putsch, constituent des stocks d’armes et travaillent à constituer des comités dans l’armée</a:t>
            </a:r>
          </a:p>
        </p:txBody>
      </p:sp>
      <p:sp>
        <p:nvSpPr>
          <p:cNvPr id="7" name="Rectangle 6"/>
          <p:cNvSpPr/>
          <p:nvPr/>
        </p:nvSpPr>
        <p:spPr>
          <a:xfrm>
            <a:off x="83408" y="4653136"/>
            <a:ext cx="9169112" cy="954107"/>
          </a:xfrm>
          <a:prstGeom prst="rect">
            <a:avLst/>
          </a:prstGeom>
        </p:spPr>
        <p:txBody>
          <a:bodyPr wrap="square">
            <a:spAutoFit/>
          </a:bodyPr>
          <a:lstStyle/>
          <a:p>
            <a:r>
              <a:rPr lang="fr-FR" sz="2800" dirty="0"/>
              <a:t>Après le </a:t>
            </a:r>
            <a:r>
              <a:rPr lang="fr-FR" sz="2800" dirty="0" err="1"/>
              <a:t>Tanquetazo</a:t>
            </a:r>
            <a:r>
              <a:rPr lang="fr-FR" sz="2800" dirty="0"/>
              <a:t>, l’armée prépare ostensiblement un coup d’état :</a:t>
            </a:r>
          </a:p>
        </p:txBody>
      </p:sp>
      <p:sp>
        <p:nvSpPr>
          <p:cNvPr id="8" name="Rectangle 7"/>
          <p:cNvSpPr/>
          <p:nvPr/>
        </p:nvSpPr>
        <p:spPr>
          <a:xfrm>
            <a:off x="467544" y="5559623"/>
            <a:ext cx="8280920" cy="461665"/>
          </a:xfrm>
          <a:prstGeom prst="rect">
            <a:avLst/>
          </a:prstGeom>
        </p:spPr>
        <p:txBody>
          <a:bodyPr wrap="square">
            <a:spAutoFit/>
          </a:bodyPr>
          <a:lstStyle/>
          <a:p>
            <a:r>
              <a:rPr lang="fr-FR" sz="2400" dirty="0"/>
              <a:t>- 27 juillet : nouvelle grève des camionneurs</a:t>
            </a:r>
          </a:p>
        </p:txBody>
      </p:sp>
      <p:sp>
        <p:nvSpPr>
          <p:cNvPr id="9" name="Rectangle 8"/>
          <p:cNvSpPr/>
          <p:nvPr/>
        </p:nvSpPr>
        <p:spPr>
          <a:xfrm>
            <a:off x="467544" y="6027003"/>
            <a:ext cx="7704856" cy="830997"/>
          </a:xfrm>
          <a:prstGeom prst="rect">
            <a:avLst/>
          </a:prstGeom>
        </p:spPr>
        <p:txBody>
          <a:bodyPr wrap="square">
            <a:spAutoFit/>
          </a:bodyPr>
          <a:lstStyle/>
          <a:p>
            <a:r>
              <a:rPr lang="fr-FR" sz="2400" dirty="0"/>
              <a:t>- 23 août : le parlement déclare que le gouvernement est illégal et fait appel à l’armée</a:t>
            </a:r>
          </a:p>
        </p:txBody>
      </p:sp>
      <p:sp>
        <p:nvSpPr>
          <p:cNvPr id="10" name="Rectangle 9"/>
          <p:cNvSpPr/>
          <p:nvPr/>
        </p:nvSpPr>
        <p:spPr>
          <a:xfrm>
            <a:off x="3059832" y="2924944"/>
            <a:ext cx="5940152" cy="830997"/>
          </a:xfrm>
          <a:prstGeom prst="rect">
            <a:avLst/>
          </a:prstGeom>
        </p:spPr>
        <p:txBody>
          <a:bodyPr wrap="square">
            <a:spAutoFit/>
          </a:bodyPr>
          <a:lstStyle/>
          <a:p>
            <a:r>
              <a:rPr lang="fr-FR" sz="2400" dirty="0"/>
              <a:t>- Les cordons industriels réclament des armes au gouvernement </a:t>
            </a:r>
          </a:p>
        </p:txBody>
      </p:sp>
      <p:pic>
        <p:nvPicPr>
          <p:cNvPr id="7170" name="Picture 2" descr="http://3.bp.blogspot.com/-SoeyFuDSmBw/TanNWdBw9dI/AAAAAAAABYA/sygqlruB4iE/s1600/tank_image6.jpg"/>
          <p:cNvPicPr>
            <a:picLocks noChangeAspect="1" noChangeArrowheads="1"/>
          </p:cNvPicPr>
          <p:nvPr/>
        </p:nvPicPr>
        <p:blipFill>
          <a:blip r:embed="rId2" cstate="print"/>
          <a:srcRect/>
          <a:stretch>
            <a:fillRect/>
          </a:stretch>
        </p:blipFill>
        <p:spPr bwMode="auto">
          <a:xfrm>
            <a:off x="72008" y="980729"/>
            <a:ext cx="2771800" cy="2674416"/>
          </a:xfrm>
          <a:prstGeom prst="rect">
            <a:avLst/>
          </a:prstGeom>
          <a:noFill/>
        </p:spPr>
      </p:pic>
    </p:spTree>
    <p:extLst>
      <p:ext uri="{BB962C8B-B14F-4D97-AF65-F5344CB8AC3E}">
        <p14:creationId xmlns:p14="http://schemas.microsoft.com/office/powerpoint/2010/main" val="36923367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51520" y="188640"/>
            <a:ext cx="8208912" cy="646331"/>
          </a:xfrm>
          <a:prstGeom prst="rect">
            <a:avLst/>
          </a:prstGeom>
          <a:noFill/>
        </p:spPr>
        <p:txBody>
          <a:bodyPr wrap="square" rtlCol="0">
            <a:spAutoFit/>
          </a:bodyPr>
          <a:lstStyle/>
          <a:p>
            <a:pPr algn="ctr"/>
            <a:r>
              <a:rPr lang="fr-FR" sz="3600" dirty="0"/>
              <a:t>La conquête du pouvoir par l’armée</a:t>
            </a:r>
          </a:p>
        </p:txBody>
      </p:sp>
      <p:sp>
        <p:nvSpPr>
          <p:cNvPr id="5" name="Rectangle 4"/>
          <p:cNvSpPr/>
          <p:nvPr/>
        </p:nvSpPr>
        <p:spPr>
          <a:xfrm>
            <a:off x="251520" y="1518396"/>
            <a:ext cx="8690148" cy="1200329"/>
          </a:xfrm>
          <a:prstGeom prst="rect">
            <a:avLst/>
          </a:prstGeom>
        </p:spPr>
        <p:txBody>
          <a:bodyPr wrap="square">
            <a:spAutoFit/>
          </a:bodyPr>
          <a:lstStyle/>
          <a:p>
            <a:pPr marL="285750" indent="-285750">
              <a:buFontTx/>
              <a:buChar char="-"/>
            </a:pPr>
            <a:r>
              <a:rPr lang="fr-FR" sz="2400" dirty="0"/>
              <a:t>juillet 1973 : l’armée commence à mener des opérations de « désarmement » des milices ouvrières et démantèle les conseils communaux paysans</a:t>
            </a:r>
          </a:p>
        </p:txBody>
      </p:sp>
      <p:sp>
        <p:nvSpPr>
          <p:cNvPr id="6" name="Rectangle 5"/>
          <p:cNvSpPr/>
          <p:nvPr/>
        </p:nvSpPr>
        <p:spPr>
          <a:xfrm>
            <a:off x="395536" y="1006342"/>
            <a:ext cx="4572000" cy="523220"/>
          </a:xfrm>
          <a:prstGeom prst="rect">
            <a:avLst/>
          </a:prstGeom>
        </p:spPr>
        <p:txBody>
          <a:bodyPr>
            <a:spAutoFit/>
          </a:bodyPr>
          <a:lstStyle/>
          <a:p>
            <a:r>
              <a:rPr lang="fr-FR" sz="2800" dirty="0"/>
              <a:t>L’armée s’autonomise :</a:t>
            </a:r>
          </a:p>
        </p:txBody>
      </p:sp>
      <p:sp>
        <p:nvSpPr>
          <p:cNvPr id="7" name="Rectangle 6"/>
          <p:cNvSpPr/>
          <p:nvPr/>
        </p:nvSpPr>
        <p:spPr>
          <a:xfrm>
            <a:off x="323528" y="4399944"/>
            <a:ext cx="5832648" cy="1477328"/>
          </a:xfrm>
          <a:prstGeom prst="rect">
            <a:avLst/>
          </a:prstGeom>
        </p:spPr>
        <p:txBody>
          <a:bodyPr wrap="square">
            <a:spAutoFit/>
          </a:bodyPr>
          <a:lstStyle/>
          <a:p>
            <a:endParaRPr lang="fr-FR" dirty="0"/>
          </a:p>
          <a:p>
            <a:pPr marL="284400" indent="-284400"/>
            <a:r>
              <a:rPr lang="fr-FR" dirty="0"/>
              <a:t>-    </a:t>
            </a:r>
            <a:r>
              <a:rPr lang="fr-FR" sz="2400" dirty="0"/>
              <a:t>24 août : l’armée exige la démission du général </a:t>
            </a:r>
            <a:r>
              <a:rPr lang="fr-FR" sz="2400" dirty="0" err="1"/>
              <a:t>Prats</a:t>
            </a:r>
            <a:r>
              <a:rPr lang="fr-FR" sz="2400" dirty="0"/>
              <a:t> qui est remplacé par Augusto Pinochet</a:t>
            </a:r>
          </a:p>
        </p:txBody>
      </p:sp>
      <p:sp>
        <p:nvSpPr>
          <p:cNvPr id="8" name="Rectangle 7"/>
          <p:cNvSpPr/>
          <p:nvPr/>
        </p:nvSpPr>
        <p:spPr>
          <a:xfrm>
            <a:off x="395968" y="3771037"/>
            <a:ext cx="5688200" cy="954107"/>
          </a:xfrm>
          <a:prstGeom prst="rect">
            <a:avLst/>
          </a:prstGeom>
        </p:spPr>
        <p:txBody>
          <a:bodyPr wrap="square">
            <a:spAutoFit/>
          </a:bodyPr>
          <a:lstStyle/>
          <a:p>
            <a:r>
              <a:rPr lang="fr-FR" sz="2800" dirty="0"/>
              <a:t>Le gouvernement perd le contrôle du pouvoir :</a:t>
            </a:r>
          </a:p>
        </p:txBody>
      </p:sp>
      <p:pic>
        <p:nvPicPr>
          <p:cNvPr id="9" name="Picture 2" descr="http://www.matierevolution.fr/IMG/bmp/pinoche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598118"/>
            <a:ext cx="2857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9496" y="5199610"/>
            <a:ext cx="4572000" cy="369332"/>
          </a:xfrm>
          <a:prstGeom prst="rect">
            <a:avLst/>
          </a:prstGeom>
        </p:spPr>
        <p:txBody>
          <a:bodyPr>
            <a:spAutoFit/>
          </a:bodyPr>
          <a:lstStyle/>
          <a:p>
            <a:r>
              <a:rPr lang="fr-FR" dirty="0"/>
              <a:t>. </a:t>
            </a:r>
          </a:p>
        </p:txBody>
      </p:sp>
      <p:sp>
        <p:nvSpPr>
          <p:cNvPr id="11" name="Rectangle 10"/>
          <p:cNvSpPr/>
          <p:nvPr/>
        </p:nvSpPr>
        <p:spPr>
          <a:xfrm>
            <a:off x="251520" y="2742019"/>
            <a:ext cx="8342292" cy="830997"/>
          </a:xfrm>
          <a:prstGeom prst="rect">
            <a:avLst/>
          </a:prstGeom>
        </p:spPr>
        <p:txBody>
          <a:bodyPr wrap="square">
            <a:spAutoFit/>
          </a:bodyPr>
          <a:lstStyle/>
          <a:p>
            <a:pPr marL="285750" indent="-285750">
              <a:buFontTx/>
              <a:buChar char="-"/>
            </a:pPr>
            <a:r>
              <a:rPr lang="fr-FR" sz="2400" dirty="0"/>
              <a:t>début août, l’état-major de la marine fait arrêter et torturer 150 marins et sous-officiers de gauche</a:t>
            </a:r>
          </a:p>
        </p:txBody>
      </p:sp>
      <p:sp>
        <p:nvSpPr>
          <p:cNvPr id="12" name="Rectangle 11"/>
          <p:cNvSpPr/>
          <p:nvPr/>
        </p:nvSpPr>
        <p:spPr>
          <a:xfrm>
            <a:off x="251520" y="5561364"/>
            <a:ext cx="5976664" cy="1107996"/>
          </a:xfrm>
          <a:prstGeom prst="rect">
            <a:avLst/>
          </a:prstGeom>
        </p:spPr>
        <p:txBody>
          <a:bodyPr wrap="square">
            <a:spAutoFit/>
          </a:bodyPr>
          <a:lstStyle/>
          <a:p>
            <a:endParaRPr lang="fr-FR" dirty="0"/>
          </a:p>
          <a:p>
            <a:pPr marL="284400" indent="-284400"/>
            <a:r>
              <a:rPr lang="fr-FR" sz="2400" dirty="0"/>
              <a:t>-   la justice militaire lance  un mandat d’arrêt contre </a:t>
            </a:r>
            <a:r>
              <a:rPr lang="fr-FR" sz="2400" dirty="0" err="1"/>
              <a:t>Altamirano</a:t>
            </a:r>
            <a:r>
              <a:rPr lang="fr-FR" sz="2400" dirty="0"/>
              <a:t> et Enriquez</a:t>
            </a:r>
          </a:p>
        </p:txBody>
      </p:sp>
    </p:spTree>
    <p:extLst>
      <p:ext uri="{BB962C8B-B14F-4D97-AF65-F5344CB8AC3E}">
        <p14:creationId xmlns:p14="http://schemas.microsoft.com/office/powerpoint/2010/main" val="672766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par>
                                <p:cTn id="30" presetID="14" presetClass="entr" presetSubtype="1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51520" y="188640"/>
            <a:ext cx="8208912" cy="646331"/>
          </a:xfrm>
          <a:prstGeom prst="rect">
            <a:avLst/>
          </a:prstGeom>
          <a:noFill/>
        </p:spPr>
        <p:txBody>
          <a:bodyPr wrap="square" rtlCol="0">
            <a:spAutoFit/>
          </a:bodyPr>
          <a:lstStyle/>
          <a:p>
            <a:pPr algn="ctr"/>
            <a:r>
              <a:rPr lang="fr-FR" sz="3600" dirty="0"/>
              <a:t>Fin de partie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731707"/>
            <a:ext cx="4752528" cy="220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908720"/>
            <a:ext cx="9144000" cy="1231106"/>
          </a:xfrm>
          <a:prstGeom prst="rect">
            <a:avLst/>
          </a:prstGeom>
        </p:spPr>
        <p:txBody>
          <a:bodyPr wrap="square">
            <a:spAutoFit/>
          </a:bodyPr>
          <a:lstStyle/>
          <a:p>
            <a:endParaRPr lang="fr-FR" dirty="0"/>
          </a:p>
          <a:p>
            <a:r>
              <a:rPr lang="fr-FR" sz="2800" dirty="0"/>
              <a:t>4 septembre : 700 000 personnes à Santiago pour soutenir le gouvernement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005064"/>
            <a:ext cx="3384376" cy="28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0224" y="4509120"/>
            <a:ext cx="5273864" cy="2092881"/>
          </a:xfrm>
          <a:prstGeom prst="rect">
            <a:avLst/>
          </a:prstGeom>
        </p:spPr>
        <p:txBody>
          <a:bodyPr wrap="square">
            <a:spAutoFit/>
          </a:bodyPr>
          <a:lstStyle/>
          <a:p>
            <a:endParaRPr lang="fr-FR" dirty="0"/>
          </a:p>
          <a:p>
            <a:r>
              <a:rPr lang="fr-FR" sz="2800" dirty="0"/>
              <a:t>11 septembre : l’armée prend d’assaut la </a:t>
            </a:r>
            <a:r>
              <a:rPr lang="fr-FR" sz="2800" dirty="0" err="1"/>
              <a:t>Moneda</a:t>
            </a:r>
            <a:r>
              <a:rPr lang="fr-FR" sz="2800" dirty="0"/>
              <a:t> ; le suicide d’Allende laisse le mouvement populaire totalement désarmé</a:t>
            </a:r>
          </a:p>
        </p:txBody>
      </p:sp>
      <p:sp>
        <p:nvSpPr>
          <p:cNvPr id="7" name="Rectangle 6"/>
          <p:cNvSpPr/>
          <p:nvPr/>
        </p:nvSpPr>
        <p:spPr>
          <a:xfrm>
            <a:off x="0" y="2204864"/>
            <a:ext cx="4464496" cy="2092881"/>
          </a:xfrm>
          <a:prstGeom prst="rect">
            <a:avLst/>
          </a:prstGeom>
        </p:spPr>
        <p:txBody>
          <a:bodyPr wrap="square">
            <a:spAutoFit/>
          </a:bodyPr>
          <a:lstStyle/>
          <a:p>
            <a:endParaRPr lang="fr-FR" dirty="0"/>
          </a:p>
          <a:p>
            <a:r>
              <a:rPr lang="fr-FR" sz="2800" dirty="0"/>
              <a:t>Allende refuse de fournir les armes que lui demande le mouvement de masse et prépare un </a:t>
            </a:r>
            <a:r>
              <a:rPr lang="fr-FR" sz="2800" dirty="0" err="1"/>
              <a:t>réfrendum</a:t>
            </a:r>
            <a:endParaRPr lang="fr-FR" sz="2800" dirty="0"/>
          </a:p>
        </p:txBody>
      </p:sp>
    </p:spTree>
    <p:extLst>
      <p:ext uri="{BB962C8B-B14F-4D97-AF65-F5344CB8AC3E}">
        <p14:creationId xmlns:p14="http://schemas.microsoft.com/office/powerpoint/2010/main" val="15847990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inVertical)">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323528" y="0"/>
            <a:ext cx="8208912" cy="646331"/>
          </a:xfrm>
          <a:prstGeom prst="rect">
            <a:avLst/>
          </a:prstGeom>
          <a:noFill/>
        </p:spPr>
        <p:txBody>
          <a:bodyPr wrap="square" rtlCol="0">
            <a:spAutoFit/>
          </a:bodyPr>
          <a:lstStyle/>
          <a:p>
            <a:pPr algn="ctr"/>
            <a:r>
              <a:rPr lang="fr-FR" sz="3600" dirty="0"/>
              <a:t>L’écrasement du mouvement de masse</a:t>
            </a:r>
          </a:p>
        </p:txBody>
      </p:sp>
      <p:sp>
        <p:nvSpPr>
          <p:cNvPr id="5" name="Rectangle 4"/>
          <p:cNvSpPr/>
          <p:nvPr/>
        </p:nvSpPr>
        <p:spPr>
          <a:xfrm>
            <a:off x="35496" y="869811"/>
            <a:ext cx="6804248" cy="830997"/>
          </a:xfrm>
          <a:prstGeom prst="rect">
            <a:avLst/>
          </a:prstGeom>
        </p:spPr>
        <p:txBody>
          <a:bodyPr wrap="square">
            <a:spAutoFit/>
          </a:bodyPr>
          <a:lstStyle/>
          <a:p>
            <a:r>
              <a:rPr lang="fr-FR" sz="2400" dirty="0"/>
              <a:t>Sous la direction de Pinochet, une junte prend le pouvoir et suspend toutes les libertés publiques</a:t>
            </a:r>
          </a:p>
        </p:txBody>
      </p:sp>
      <p:sp>
        <p:nvSpPr>
          <p:cNvPr id="6" name="Rectangle 5"/>
          <p:cNvSpPr/>
          <p:nvPr/>
        </p:nvSpPr>
        <p:spPr>
          <a:xfrm>
            <a:off x="3096344" y="2138080"/>
            <a:ext cx="3707904" cy="1938992"/>
          </a:xfrm>
          <a:prstGeom prst="rect">
            <a:avLst/>
          </a:prstGeom>
        </p:spPr>
        <p:txBody>
          <a:bodyPr wrap="square">
            <a:spAutoFit/>
          </a:bodyPr>
          <a:lstStyle/>
          <a:p>
            <a:r>
              <a:rPr lang="fr-FR" sz="2400" dirty="0"/>
              <a:t>L’armée procède à des arrestations massives, avec tortures systématiques, autodafés et exécutions de masse</a:t>
            </a:r>
          </a:p>
        </p:txBody>
      </p:sp>
      <p:sp>
        <p:nvSpPr>
          <p:cNvPr id="8" name="Rectangle 7"/>
          <p:cNvSpPr/>
          <p:nvPr/>
        </p:nvSpPr>
        <p:spPr>
          <a:xfrm>
            <a:off x="72008" y="4437112"/>
            <a:ext cx="6876256" cy="2308324"/>
          </a:xfrm>
          <a:prstGeom prst="rect">
            <a:avLst/>
          </a:prstGeom>
        </p:spPr>
        <p:txBody>
          <a:bodyPr wrap="square">
            <a:spAutoFit/>
          </a:bodyPr>
          <a:lstStyle/>
          <a:p>
            <a:r>
              <a:rPr lang="fr-FR" sz="2400" dirty="0"/>
              <a:t>Malgré une résistance payée au prix fort dans les </a:t>
            </a:r>
            <a:r>
              <a:rPr lang="fr-FR" sz="2400" dirty="0" err="1"/>
              <a:t>poblaciones</a:t>
            </a:r>
            <a:r>
              <a:rPr lang="fr-FR" sz="2400" dirty="0"/>
              <a:t> (100 000 arrestations, + de 3000 morts), le mouvement populaire est battu, permettant à Pinochet de faire du Chili le laboratoire du néo-libéralisme, avant que la bourgeoisie ne s’en débarrasse en 1991</a:t>
            </a:r>
          </a:p>
        </p:txBody>
      </p:sp>
      <p:pic>
        <p:nvPicPr>
          <p:cNvPr id="1028" name="Picture 4" descr="http://4.bp.blogspot.com/-5HMqcrVj1ho/UPA43pBH0iI/AAAAAAAAmTc/XrAdaLv9Czw/s400/Victir+Jara26.JPG"/>
          <p:cNvPicPr>
            <a:picLocks noChangeAspect="1" noChangeArrowheads="1"/>
          </p:cNvPicPr>
          <p:nvPr/>
        </p:nvPicPr>
        <p:blipFill>
          <a:blip r:embed="rId2" cstate="print"/>
          <a:srcRect/>
          <a:stretch>
            <a:fillRect/>
          </a:stretch>
        </p:blipFill>
        <p:spPr bwMode="auto">
          <a:xfrm>
            <a:off x="91856" y="2060848"/>
            <a:ext cx="2967976" cy="2016224"/>
          </a:xfrm>
          <a:prstGeom prst="rect">
            <a:avLst/>
          </a:prstGeom>
          <a:noFill/>
        </p:spPr>
      </p:pic>
      <p:pic>
        <p:nvPicPr>
          <p:cNvPr id="10" name="Picture 4" descr="http://images.blog-24.com/830000/834000/833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930353"/>
            <a:ext cx="2195736" cy="29276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ikeely.files.wordpress.com/2009/09/pinochet_junta_chile_coup_197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2589" y="620687"/>
            <a:ext cx="2297395" cy="31244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0-#ppt_w/2"/>
                                          </p:val>
                                        </p:tav>
                                        <p:tav tm="100000">
                                          <p:val>
                                            <p:strVal val="#ppt_x"/>
                                          </p:val>
                                        </p:tav>
                                      </p:tavLst>
                                    </p:anim>
                                    <p:anim calcmode="lin" valueType="num">
                                      <p:cBhvr additive="base">
                                        <p:cTn id="22"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5" name="ZoneTexte 4"/>
          <p:cNvSpPr txBox="1"/>
          <p:nvPr/>
        </p:nvSpPr>
        <p:spPr>
          <a:xfrm>
            <a:off x="263704" y="260648"/>
            <a:ext cx="8208912" cy="646331"/>
          </a:xfrm>
          <a:prstGeom prst="rect">
            <a:avLst/>
          </a:prstGeom>
          <a:noFill/>
        </p:spPr>
        <p:txBody>
          <a:bodyPr wrap="square" rtlCol="0">
            <a:spAutoFit/>
          </a:bodyPr>
          <a:lstStyle/>
          <a:p>
            <a:pPr algn="ctr"/>
            <a:r>
              <a:rPr lang="fr-FR" sz="3600" dirty="0"/>
              <a:t>Le cauchemar chilien</a:t>
            </a:r>
          </a:p>
        </p:txBody>
      </p:sp>
      <p:sp>
        <p:nvSpPr>
          <p:cNvPr id="7" name="Rectangle 6"/>
          <p:cNvSpPr/>
          <p:nvPr/>
        </p:nvSpPr>
        <p:spPr>
          <a:xfrm>
            <a:off x="3779912" y="1196752"/>
            <a:ext cx="5163696" cy="2246769"/>
          </a:xfrm>
          <a:prstGeom prst="rect">
            <a:avLst/>
          </a:prstGeom>
        </p:spPr>
        <p:txBody>
          <a:bodyPr wrap="square">
            <a:spAutoFit/>
          </a:bodyPr>
          <a:lstStyle/>
          <a:p>
            <a:r>
              <a:rPr lang="fr-FR" sz="2800" dirty="0"/>
              <a:t>A l’heure de l’eurocommunisme, le mouvement ouvrier international se voit rappeler une réalité toute simple :</a:t>
            </a:r>
          </a:p>
        </p:txBody>
      </p:sp>
      <p:sp>
        <p:nvSpPr>
          <p:cNvPr id="10" name="Rectangle 9"/>
          <p:cNvSpPr/>
          <p:nvPr/>
        </p:nvSpPr>
        <p:spPr>
          <a:xfrm>
            <a:off x="0" y="3861048"/>
            <a:ext cx="5004048" cy="2677656"/>
          </a:xfrm>
          <a:prstGeom prst="rect">
            <a:avLst/>
          </a:prstGeom>
        </p:spPr>
        <p:txBody>
          <a:bodyPr wrap="square">
            <a:spAutoFit/>
          </a:bodyPr>
          <a:lstStyle/>
          <a:p>
            <a:r>
              <a:rPr lang="fr-FR" sz="2800" dirty="0"/>
              <a:t>dès lors que ses droits de propriété se trouvent menacés, la bourgeoisie, si bien élevée fût-elle, préférera toujours la barbarie fasciste à la démocratie prolétarienne.</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317447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4.bp.blogspot.com/-eA7L0aY_PeQ/TqkeEQ5W5HI/AAAAAAAAgo8/HEdtWK8CRto/s400/Etudiant+chilien+arr%25C3%25AAt%25C3%25A9+et+conduit+au+National+Stadium+apr%25C3%25A8s+le+coup+d%2527%25C3%25A9tat+contre+Salvador+Allende%252C+Santiago%252C+Chili+David+Burnett.PNG"/>
          <p:cNvPicPr>
            <a:picLocks noChangeAspect="1" noChangeArrowheads="1"/>
          </p:cNvPicPr>
          <p:nvPr/>
        </p:nvPicPr>
        <p:blipFill>
          <a:blip r:embed="rId3" cstate="print"/>
          <a:srcRect/>
          <a:stretch>
            <a:fillRect/>
          </a:stretch>
        </p:blipFill>
        <p:spPr bwMode="auto">
          <a:xfrm>
            <a:off x="4932040" y="4005064"/>
            <a:ext cx="3810000" cy="2600325"/>
          </a:xfrm>
          <a:prstGeom prst="rect">
            <a:avLst/>
          </a:prstGeom>
          <a:noFill/>
        </p:spPr>
      </p:pic>
    </p:spTree>
    <p:extLst>
      <p:ext uri="{BB962C8B-B14F-4D97-AF65-F5344CB8AC3E}">
        <p14:creationId xmlns:p14="http://schemas.microsoft.com/office/powerpoint/2010/main" val="14540317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additive="base">
                                        <p:cTn id="21" dur="500" fill="hold"/>
                                        <p:tgtEl>
                                          <p:spTgt spid="4098"/>
                                        </p:tgtEl>
                                        <p:attrNameLst>
                                          <p:attrName>ppt_x</p:attrName>
                                        </p:attrNameLst>
                                      </p:cBhvr>
                                      <p:tavLst>
                                        <p:tav tm="0">
                                          <p:val>
                                            <p:strVal val="1+#ppt_w/2"/>
                                          </p:val>
                                        </p:tav>
                                        <p:tav tm="100000">
                                          <p:val>
                                            <p:strVal val="#ppt_x"/>
                                          </p:val>
                                        </p:tav>
                                      </p:tavLst>
                                    </p:anim>
                                    <p:anim calcmode="lin" valueType="num">
                                      <p:cBhvr additive="base">
                                        <p:cTn id="22"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80728"/>
            <a:ext cx="8229600" cy="5256584"/>
          </a:xfrm>
        </p:spPr>
        <p:txBody>
          <a:bodyPr>
            <a:normAutofit fontScale="70000" lnSpcReduction="20000"/>
          </a:bodyPr>
          <a:lstStyle/>
          <a:p>
            <a:pPr marL="137160" indent="0">
              <a:buNone/>
            </a:pPr>
            <a:r>
              <a:rPr lang="fr-FR" sz="3700" dirty="0"/>
              <a:t>Alain Joxe, </a:t>
            </a:r>
            <a:r>
              <a:rPr lang="fr-FR" sz="3700" i="1" dirty="0"/>
              <a:t>Le Chili sous Allende</a:t>
            </a:r>
            <a:r>
              <a:rPr lang="fr-FR" sz="3700" dirty="0"/>
              <a:t>, Paris, 1974</a:t>
            </a:r>
          </a:p>
          <a:p>
            <a:pPr marL="137160" indent="0">
              <a:buNone/>
            </a:pPr>
            <a:endParaRPr lang="fr-FR" sz="3700" dirty="0"/>
          </a:p>
          <a:p>
            <a:pPr marL="137160" indent="0">
              <a:buNone/>
            </a:pPr>
            <a:r>
              <a:rPr lang="fr-FR" sz="3700" dirty="0"/>
              <a:t>Maurice </a:t>
            </a:r>
            <a:r>
              <a:rPr lang="fr-FR" sz="3700" dirty="0" err="1"/>
              <a:t>Najman</a:t>
            </a:r>
            <a:r>
              <a:rPr lang="fr-FR" sz="3700" dirty="0"/>
              <a:t>, </a:t>
            </a:r>
            <a:r>
              <a:rPr lang="fr-FR" sz="3700" i="1" dirty="0"/>
              <a:t>Le Chili est proche. Révolution et contre-révolution dans le Chili de l’Unité populaire</a:t>
            </a:r>
            <a:r>
              <a:rPr lang="fr-FR" sz="3700" dirty="0"/>
              <a:t>, Paris, 1974 </a:t>
            </a:r>
          </a:p>
          <a:p>
            <a:pPr marL="137160" indent="0">
              <a:buNone/>
            </a:pPr>
            <a:endParaRPr lang="fr-FR" sz="3700" dirty="0"/>
          </a:p>
          <a:p>
            <a:pPr marL="137160" indent="0">
              <a:buNone/>
            </a:pPr>
            <a:r>
              <a:rPr lang="fr-FR" sz="3700" dirty="0"/>
              <a:t>Pierre </a:t>
            </a:r>
            <a:r>
              <a:rPr lang="fr-FR" sz="3700" dirty="0" err="1"/>
              <a:t>Vayssière</a:t>
            </a:r>
            <a:r>
              <a:rPr lang="fr-FR" sz="3700" dirty="0"/>
              <a:t>, </a:t>
            </a:r>
            <a:r>
              <a:rPr lang="fr-FR" sz="3700" i="1" dirty="0"/>
              <a:t>Les révolutions d’Amérique latine</a:t>
            </a:r>
            <a:r>
              <a:rPr lang="fr-FR" sz="3700" dirty="0"/>
              <a:t>, Paris, 2001</a:t>
            </a:r>
          </a:p>
          <a:p>
            <a:pPr marL="137160" indent="0">
              <a:buNone/>
            </a:pPr>
            <a:endParaRPr lang="fr-FR" sz="3700" dirty="0"/>
          </a:p>
          <a:p>
            <a:pPr marL="137160" indent="0">
              <a:buNone/>
            </a:pPr>
            <a:r>
              <a:rPr lang="fr-FR" sz="3700" dirty="0"/>
              <a:t>Franck Gaudichaud, </a:t>
            </a:r>
            <a:r>
              <a:rPr lang="fr-FR" sz="3700" i="1" dirty="0" err="1"/>
              <a:t>Venceremos</a:t>
            </a:r>
            <a:r>
              <a:rPr lang="fr-FR" sz="3700" i="1" dirty="0"/>
              <a:t>. Analyses et documents sur le pouvoir populaire au Chili (1970-1973)</a:t>
            </a:r>
            <a:r>
              <a:rPr lang="fr-FR" sz="3700" dirty="0"/>
              <a:t>, Paris, 2013</a:t>
            </a:r>
          </a:p>
          <a:p>
            <a:pPr marL="137160" indent="0">
              <a:buNone/>
            </a:pPr>
            <a:endParaRPr lang="fr-FR" sz="3700" dirty="0"/>
          </a:p>
          <a:p>
            <a:pPr marL="137160" indent="0">
              <a:buNone/>
            </a:pPr>
            <a:r>
              <a:rPr lang="fr-FR" sz="3700" dirty="0"/>
              <a:t>Franck Gaudichaud, </a:t>
            </a:r>
            <a:r>
              <a:rPr lang="fr-FR" sz="3700" i="1" dirty="0"/>
              <a:t>Chili 1970-1973. Mille jours qui ébranlèrent le monde, </a:t>
            </a:r>
            <a:r>
              <a:rPr lang="fr-FR" sz="3700" dirty="0"/>
              <a:t>Rennes, 2013</a:t>
            </a:r>
          </a:p>
          <a:p>
            <a:pPr marL="137160" indent="0">
              <a:buNone/>
            </a:pPr>
            <a:endParaRPr lang="fr-FR" dirty="0"/>
          </a:p>
        </p:txBody>
      </p:sp>
      <p:sp>
        <p:nvSpPr>
          <p:cNvPr id="4" name="ZoneTexte 3"/>
          <p:cNvSpPr txBox="1"/>
          <p:nvPr/>
        </p:nvSpPr>
        <p:spPr>
          <a:xfrm>
            <a:off x="263704" y="260648"/>
            <a:ext cx="8208912" cy="646331"/>
          </a:xfrm>
          <a:prstGeom prst="rect">
            <a:avLst/>
          </a:prstGeom>
          <a:noFill/>
        </p:spPr>
        <p:txBody>
          <a:bodyPr wrap="square" rtlCol="0">
            <a:spAutoFit/>
          </a:bodyPr>
          <a:lstStyle/>
          <a:p>
            <a:pPr algn="ctr"/>
            <a:r>
              <a:rPr lang="fr-FR" sz="3600" dirty="0"/>
              <a:t>Bibliographie</a:t>
            </a:r>
          </a:p>
        </p:txBody>
      </p:sp>
    </p:spTree>
    <p:extLst>
      <p:ext uri="{BB962C8B-B14F-4D97-AF65-F5344CB8AC3E}">
        <p14:creationId xmlns:p14="http://schemas.microsoft.com/office/powerpoint/2010/main" val="13034029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050" name="Picture 2" descr="http://www.salvador-allende.cl/Biblioteca/imagenes/tn_LE-Chili000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016" y="260648"/>
            <a:ext cx="2699792" cy="421842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203848" y="1772816"/>
            <a:ext cx="5940152" cy="1292662"/>
          </a:xfrm>
          <a:prstGeom prst="rect">
            <a:avLst/>
          </a:prstGeom>
          <a:noFill/>
        </p:spPr>
        <p:txBody>
          <a:bodyPr wrap="square" rtlCol="0">
            <a:spAutoFit/>
          </a:bodyPr>
          <a:lstStyle/>
          <a:p>
            <a:r>
              <a:rPr lang="fr-FR" sz="2600" dirty="0"/>
              <a:t>Un pays intermédiaire, dont la population est très majoritairement d’origine européenne</a:t>
            </a:r>
          </a:p>
        </p:txBody>
      </p:sp>
      <p:sp>
        <p:nvSpPr>
          <p:cNvPr id="6" name="ZoneTexte 5"/>
          <p:cNvSpPr txBox="1"/>
          <p:nvPr/>
        </p:nvSpPr>
        <p:spPr>
          <a:xfrm>
            <a:off x="107504" y="4657779"/>
            <a:ext cx="5940152" cy="1723549"/>
          </a:xfrm>
          <a:prstGeom prst="rect">
            <a:avLst/>
          </a:prstGeom>
          <a:noFill/>
        </p:spPr>
        <p:txBody>
          <a:bodyPr wrap="square" rtlCol="0">
            <a:spAutoFit/>
          </a:bodyPr>
          <a:lstStyle/>
          <a:p>
            <a:r>
              <a:rPr lang="fr-FR" sz="2600" dirty="0"/>
              <a:t>Une leçon de chose pour la gauche française qui, dans sa stratégie de programme commun, se réclame de « la voie chilienne vers le socialisme »</a:t>
            </a:r>
            <a:r>
              <a:rPr lang="fr-FR" sz="2800" dirty="0"/>
              <a:t> </a:t>
            </a:r>
          </a:p>
        </p:txBody>
      </p:sp>
      <p:sp>
        <p:nvSpPr>
          <p:cNvPr id="7" name="ZoneTexte 6"/>
          <p:cNvSpPr txBox="1"/>
          <p:nvPr/>
        </p:nvSpPr>
        <p:spPr>
          <a:xfrm>
            <a:off x="3347864" y="476672"/>
            <a:ext cx="4681945" cy="707886"/>
          </a:xfrm>
          <a:prstGeom prst="rect">
            <a:avLst/>
          </a:prstGeom>
          <a:noFill/>
        </p:spPr>
        <p:txBody>
          <a:bodyPr wrap="square" rtlCol="0">
            <a:spAutoFit/>
          </a:bodyPr>
          <a:lstStyle/>
          <a:p>
            <a:r>
              <a:rPr lang="fr-FR" sz="4000" dirty="0"/>
              <a:t>Le Chili est proche</a:t>
            </a:r>
          </a:p>
        </p:txBody>
      </p:sp>
      <p:pic>
        <p:nvPicPr>
          <p:cNvPr id="25602" name="Picture 2" descr="http://www.francochilenos.com/local/cache-vignettes/L320xH238/allende_mitterrand-c638b.jpg"/>
          <p:cNvPicPr>
            <a:picLocks noChangeAspect="1" noChangeArrowheads="1"/>
          </p:cNvPicPr>
          <p:nvPr/>
        </p:nvPicPr>
        <p:blipFill>
          <a:blip r:embed="rId3" cstate="print"/>
          <a:srcRect/>
          <a:stretch>
            <a:fillRect/>
          </a:stretch>
        </p:blipFill>
        <p:spPr bwMode="auto">
          <a:xfrm>
            <a:off x="5916488" y="4437112"/>
            <a:ext cx="3048000" cy="2266951"/>
          </a:xfrm>
          <a:prstGeom prst="rect">
            <a:avLst/>
          </a:prstGeom>
          <a:noFill/>
        </p:spPr>
      </p:pic>
    </p:spTree>
    <p:extLst>
      <p:ext uri="{BB962C8B-B14F-4D97-AF65-F5344CB8AC3E}">
        <p14:creationId xmlns:p14="http://schemas.microsoft.com/office/powerpoint/2010/main" val="547789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5602"/>
                                        </p:tgtEl>
                                        <p:attrNameLst>
                                          <p:attrName>style.visibility</p:attrName>
                                        </p:attrNameLst>
                                      </p:cBhvr>
                                      <p:to>
                                        <p:strVal val="visible"/>
                                      </p:to>
                                    </p:set>
                                    <p:anim calcmode="lin" valueType="num">
                                      <p:cBhvr additive="base">
                                        <p:cTn id="17" dur="500" fill="hold"/>
                                        <p:tgtEl>
                                          <p:spTgt spid="25602"/>
                                        </p:tgtEl>
                                        <p:attrNameLst>
                                          <p:attrName>ppt_x</p:attrName>
                                        </p:attrNameLst>
                                      </p:cBhvr>
                                      <p:tavLst>
                                        <p:tav tm="0">
                                          <p:val>
                                            <p:strVal val="#ppt_x"/>
                                          </p:val>
                                        </p:tav>
                                        <p:tav tm="100000">
                                          <p:val>
                                            <p:strVal val="#ppt_x"/>
                                          </p:val>
                                        </p:tav>
                                      </p:tavLst>
                                    </p:anim>
                                    <p:anim calcmode="lin" valueType="num">
                                      <p:cBhvr additive="base">
                                        <p:cTn id="1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63704" y="260648"/>
            <a:ext cx="8208912" cy="646331"/>
          </a:xfrm>
          <a:prstGeom prst="rect">
            <a:avLst/>
          </a:prstGeom>
          <a:noFill/>
        </p:spPr>
        <p:txBody>
          <a:bodyPr wrap="square" rtlCol="0">
            <a:spAutoFit/>
          </a:bodyPr>
          <a:lstStyle/>
          <a:p>
            <a:pPr algn="ctr"/>
            <a:r>
              <a:rPr lang="fr-FR" sz="3600" dirty="0"/>
              <a:t>Eléments pour un bilan stratégique</a:t>
            </a:r>
          </a:p>
        </p:txBody>
      </p:sp>
      <p:sp>
        <p:nvSpPr>
          <p:cNvPr id="5" name="Rectangle 4"/>
          <p:cNvSpPr/>
          <p:nvPr/>
        </p:nvSpPr>
        <p:spPr>
          <a:xfrm>
            <a:off x="263704" y="1196752"/>
            <a:ext cx="8679904" cy="954107"/>
          </a:xfrm>
          <a:prstGeom prst="rect">
            <a:avLst/>
          </a:prstGeom>
        </p:spPr>
        <p:txBody>
          <a:bodyPr wrap="square">
            <a:spAutoFit/>
          </a:bodyPr>
          <a:lstStyle/>
          <a:p>
            <a:r>
              <a:rPr lang="fr-FR" sz="2800" dirty="0"/>
              <a:t>La dynamique de la radicalisation d’un mouvement de masse</a:t>
            </a:r>
          </a:p>
        </p:txBody>
      </p:sp>
      <p:sp>
        <p:nvSpPr>
          <p:cNvPr id="6" name="Rectangle 5"/>
          <p:cNvSpPr/>
          <p:nvPr/>
        </p:nvSpPr>
        <p:spPr>
          <a:xfrm>
            <a:off x="395536" y="2464336"/>
            <a:ext cx="8548072" cy="954107"/>
          </a:xfrm>
          <a:prstGeom prst="rect">
            <a:avLst/>
          </a:prstGeom>
        </p:spPr>
        <p:txBody>
          <a:bodyPr wrap="square">
            <a:spAutoFit/>
          </a:bodyPr>
          <a:lstStyle/>
          <a:p>
            <a:r>
              <a:rPr lang="fr-FR" sz="2800" dirty="0"/>
              <a:t>L’attachement de la classe ouvrière à ses organisations de masse</a:t>
            </a:r>
          </a:p>
        </p:txBody>
      </p:sp>
      <p:sp>
        <p:nvSpPr>
          <p:cNvPr id="7" name="Rectangle 6"/>
          <p:cNvSpPr/>
          <p:nvPr/>
        </p:nvSpPr>
        <p:spPr>
          <a:xfrm>
            <a:off x="467544" y="3789040"/>
            <a:ext cx="8548072" cy="523220"/>
          </a:xfrm>
          <a:prstGeom prst="rect">
            <a:avLst/>
          </a:prstGeom>
        </p:spPr>
        <p:txBody>
          <a:bodyPr wrap="square">
            <a:spAutoFit/>
          </a:bodyPr>
          <a:lstStyle/>
          <a:p>
            <a:r>
              <a:rPr lang="fr-FR" sz="2800" dirty="0"/>
              <a:t>Quelle intervention pour les révolutionnaires ?</a:t>
            </a:r>
          </a:p>
        </p:txBody>
      </p:sp>
    </p:spTree>
    <p:extLst>
      <p:ext uri="{BB962C8B-B14F-4D97-AF65-F5344CB8AC3E}">
        <p14:creationId xmlns:p14="http://schemas.microsoft.com/office/powerpoint/2010/main" val="30239118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3074" name="Picture 2" descr="http://www.e-voyageur.com/images/carte/carte-chili.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11" y="836712"/>
            <a:ext cx="2747997" cy="597434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936315" y="1196752"/>
            <a:ext cx="6460221" cy="492443"/>
          </a:xfrm>
          <a:prstGeom prst="rect">
            <a:avLst/>
          </a:prstGeom>
          <a:noFill/>
        </p:spPr>
        <p:txBody>
          <a:bodyPr wrap="square" rtlCol="0">
            <a:spAutoFit/>
          </a:bodyPr>
          <a:lstStyle/>
          <a:p>
            <a:r>
              <a:rPr lang="fr-FR" sz="2600" dirty="0"/>
              <a:t>Une bande littorale de 4200 x 150 km</a:t>
            </a:r>
          </a:p>
        </p:txBody>
      </p:sp>
      <p:sp>
        <p:nvSpPr>
          <p:cNvPr id="5" name="ZoneTexte 4"/>
          <p:cNvSpPr txBox="1"/>
          <p:nvPr/>
        </p:nvSpPr>
        <p:spPr>
          <a:xfrm>
            <a:off x="2936315" y="2132856"/>
            <a:ext cx="6460221" cy="892552"/>
          </a:xfrm>
          <a:prstGeom prst="rect">
            <a:avLst/>
          </a:prstGeom>
          <a:noFill/>
        </p:spPr>
        <p:txBody>
          <a:bodyPr wrap="square" rtlCol="0">
            <a:spAutoFit/>
          </a:bodyPr>
          <a:lstStyle/>
          <a:p>
            <a:r>
              <a:rPr lang="fr-FR" sz="2600" dirty="0"/>
              <a:t>Un sous-sol de grande richesse : cuivre, nitrates, minerai de fer</a:t>
            </a:r>
          </a:p>
        </p:txBody>
      </p:sp>
      <p:sp>
        <p:nvSpPr>
          <p:cNvPr id="6" name="ZoneTexte 5"/>
          <p:cNvSpPr txBox="1"/>
          <p:nvPr/>
        </p:nvSpPr>
        <p:spPr>
          <a:xfrm>
            <a:off x="2987824" y="3284984"/>
            <a:ext cx="5904656" cy="1292662"/>
          </a:xfrm>
          <a:prstGeom prst="rect">
            <a:avLst/>
          </a:prstGeom>
          <a:noFill/>
        </p:spPr>
        <p:txBody>
          <a:bodyPr wrap="square" rtlCol="0">
            <a:spAutoFit/>
          </a:bodyPr>
          <a:lstStyle/>
          <a:p>
            <a:r>
              <a:rPr lang="fr-FR" sz="2600" dirty="0"/>
              <a:t>Un pays peuplé par immigration coloniale (4 % d’amérindiens : les Mapuches)</a:t>
            </a:r>
          </a:p>
        </p:txBody>
      </p:sp>
      <p:sp>
        <p:nvSpPr>
          <p:cNvPr id="7" name="ZoneTexte 6"/>
          <p:cNvSpPr txBox="1"/>
          <p:nvPr/>
        </p:nvSpPr>
        <p:spPr>
          <a:xfrm>
            <a:off x="3224347" y="5157192"/>
            <a:ext cx="6460221" cy="492443"/>
          </a:xfrm>
          <a:prstGeom prst="rect">
            <a:avLst/>
          </a:prstGeom>
          <a:noFill/>
        </p:spPr>
        <p:txBody>
          <a:bodyPr wrap="square" rtlCol="0">
            <a:spAutoFit/>
          </a:bodyPr>
          <a:lstStyle/>
          <a:p>
            <a:r>
              <a:rPr lang="fr-FR" sz="2600" dirty="0"/>
              <a:t>- 1940 : 5 millions de Chiliens</a:t>
            </a:r>
          </a:p>
        </p:txBody>
      </p:sp>
      <p:sp>
        <p:nvSpPr>
          <p:cNvPr id="8" name="ZoneTexte 7"/>
          <p:cNvSpPr txBox="1"/>
          <p:nvPr/>
        </p:nvSpPr>
        <p:spPr>
          <a:xfrm>
            <a:off x="3224347" y="5589240"/>
            <a:ext cx="6460221" cy="492443"/>
          </a:xfrm>
          <a:prstGeom prst="rect">
            <a:avLst/>
          </a:prstGeom>
          <a:noFill/>
        </p:spPr>
        <p:txBody>
          <a:bodyPr wrap="square" rtlCol="0">
            <a:spAutoFit/>
          </a:bodyPr>
          <a:lstStyle/>
          <a:p>
            <a:r>
              <a:rPr lang="fr-FR" sz="2600" dirty="0"/>
              <a:t>- 1970 : 10 millions de Chiliens</a:t>
            </a:r>
          </a:p>
        </p:txBody>
      </p:sp>
      <p:sp>
        <p:nvSpPr>
          <p:cNvPr id="9" name="ZoneTexte 8"/>
          <p:cNvSpPr txBox="1"/>
          <p:nvPr/>
        </p:nvSpPr>
        <p:spPr>
          <a:xfrm>
            <a:off x="2915816" y="4725144"/>
            <a:ext cx="6460221" cy="492443"/>
          </a:xfrm>
          <a:prstGeom prst="rect">
            <a:avLst/>
          </a:prstGeom>
          <a:noFill/>
        </p:spPr>
        <p:txBody>
          <a:bodyPr wrap="square" rtlCol="0">
            <a:spAutoFit/>
          </a:bodyPr>
          <a:lstStyle/>
          <a:p>
            <a:r>
              <a:rPr lang="fr-FR" sz="2600" dirty="0"/>
              <a:t>Une population très jeune :</a:t>
            </a:r>
          </a:p>
        </p:txBody>
      </p:sp>
      <p:sp>
        <p:nvSpPr>
          <p:cNvPr id="10" name="ZoneTexte 9"/>
          <p:cNvSpPr txBox="1"/>
          <p:nvPr/>
        </p:nvSpPr>
        <p:spPr>
          <a:xfrm>
            <a:off x="2123728" y="116632"/>
            <a:ext cx="4681945" cy="646331"/>
          </a:xfrm>
          <a:prstGeom prst="rect">
            <a:avLst/>
          </a:prstGeom>
          <a:noFill/>
        </p:spPr>
        <p:txBody>
          <a:bodyPr wrap="square" rtlCol="0">
            <a:spAutoFit/>
          </a:bodyPr>
          <a:lstStyle/>
          <a:p>
            <a:r>
              <a:rPr lang="fr-FR" sz="3600" dirty="0"/>
              <a:t>Présentation du Chili</a:t>
            </a:r>
          </a:p>
        </p:txBody>
      </p:sp>
    </p:spTree>
    <p:extLst>
      <p:ext uri="{BB962C8B-B14F-4D97-AF65-F5344CB8AC3E}">
        <p14:creationId xmlns:p14="http://schemas.microsoft.com/office/powerpoint/2010/main" val="41895768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51520" y="46365"/>
            <a:ext cx="8310288" cy="646331"/>
          </a:xfrm>
          <a:prstGeom prst="rect">
            <a:avLst/>
          </a:prstGeom>
        </p:spPr>
        <p:txBody>
          <a:bodyPr wrap="none">
            <a:spAutoFit/>
          </a:bodyPr>
          <a:lstStyle/>
          <a:p>
            <a:r>
              <a:rPr lang="fr-FR" sz="3600" dirty="0"/>
              <a:t>A l’ombre de l’impérialisme états-unien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7053" y="3315687"/>
            <a:ext cx="2768987" cy="218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www.historyisaweapon.com/defcon2/mildicimg/pinki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853828"/>
            <a:ext cx="2768987" cy="1799842"/>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07544" y="4011453"/>
            <a:ext cx="5328592" cy="523220"/>
          </a:xfrm>
          <a:prstGeom prst="rect">
            <a:avLst/>
          </a:prstGeom>
          <a:noFill/>
        </p:spPr>
        <p:txBody>
          <a:bodyPr wrap="square" rtlCol="0">
            <a:spAutoFit/>
          </a:bodyPr>
          <a:lstStyle/>
          <a:p>
            <a:r>
              <a:rPr lang="fr-FR" sz="2800" dirty="0"/>
              <a:t>De l’Alliance pour le progrès…</a:t>
            </a:r>
          </a:p>
        </p:txBody>
      </p:sp>
      <p:sp>
        <p:nvSpPr>
          <p:cNvPr id="9" name="ZoneTexte 8"/>
          <p:cNvSpPr txBox="1"/>
          <p:nvPr/>
        </p:nvSpPr>
        <p:spPr>
          <a:xfrm>
            <a:off x="3452555" y="5600965"/>
            <a:ext cx="5398858" cy="523220"/>
          </a:xfrm>
          <a:prstGeom prst="rect">
            <a:avLst/>
          </a:prstGeom>
          <a:noFill/>
        </p:spPr>
        <p:txBody>
          <a:bodyPr wrap="square" rtlCol="0">
            <a:spAutoFit/>
          </a:bodyPr>
          <a:lstStyle/>
          <a:p>
            <a:r>
              <a:rPr lang="fr-FR" sz="2800" dirty="0"/>
              <a:t>…à la contre-guérilla</a:t>
            </a:r>
          </a:p>
        </p:txBody>
      </p:sp>
      <p:sp>
        <p:nvSpPr>
          <p:cNvPr id="10" name="ZoneTexte 9"/>
          <p:cNvSpPr txBox="1"/>
          <p:nvPr/>
        </p:nvSpPr>
        <p:spPr>
          <a:xfrm>
            <a:off x="215752" y="995425"/>
            <a:ext cx="8310288" cy="1384995"/>
          </a:xfrm>
          <a:prstGeom prst="rect">
            <a:avLst/>
          </a:prstGeom>
          <a:noFill/>
        </p:spPr>
        <p:txBody>
          <a:bodyPr wrap="square" rtlCol="0">
            <a:spAutoFit/>
          </a:bodyPr>
          <a:lstStyle/>
          <a:p>
            <a:r>
              <a:rPr lang="fr-FR" sz="2800" dirty="0"/>
              <a:t>1810 : indépendance du Chili, création d’une république parlementaire avec rapide entrée sous la dépendance des Etats-Unis</a:t>
            </a:r>
          </a:p>
        </p:txBody>
      </p:sp>
      <p:sp>
        <p:nvSpPr>
          <p:cNvPr id="12" name="ZoneTexte 11"/>
          <p:cNvSpPr txBox="1"/>
          <p:nvPr/>
        </p:nvSpPr>
        <p:spPr>
          <a:xfrm>
            <a:off x="305426" y="2564904"/>
            <a:ext cx="8310288" cy="954107"/>
          </a:xfrm>
          <a:prstGeom prst="rect">
            <a:avLst/>
          </a:prstGeom>
          <a:noFill/>
        </p:spPr>
        <p:txBody>
          <a:bodyPr wrap="square" rtlCol="0">
            <a:spAutoFit/>
          </a:bodyPr>
          <a:lstStyle/>
          <a:p>
            <a:r>
              <a:rPr lang="fr-FR" sz="2800" dirty="0"/>
              <a:t>Un impérialisme exacerbé par la guerre froide, sous des formes diverses :</a:t>
            </a:r>
          </a:p>
        </p:txBody>
      </p:sp>
    </p:spTree>
    <p:extLst>
      <p:ext uri="{BB962C8B-B14F-4D97-AF65-F5344CB8AC3E}">
        <p14:creationId xmlns:p14="http://schemas.microsoft.com/office/powerpoint/2010/main" val="13276422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 calcmode="lin" valueType="num">
                                      <p:cBhvr additive="base">
                                        <p:cTn id="23" dur="500" fill="hold"/>
                                        <p:tgtEl>
                                          <p:spTgt spid="4098"/>
                                        </p:tgtEl>
                                        <p:attrNameLst>
                                          <p:attrName>ppt_x</p:attrName>
                                        </p:attrNameLst>
                                      </p:cBhvr>
                                      <p:tavLst>
                                        <p:tav tm="0">
                                          <p:val>
                                            <p:strVal val="#ppt_x"/>
                                          </p:val>
                                        </p:tav>
                                        <p:tav tm="100000">
                                          <p:val>
                                            <p:strVal val="#ppt_x"/>
                                          </p:val>
                                        </p:tav>
                                      </p:tavLst>
                                    </p:anim>
                                    <p:anim calcmode="lin" valueType="num">
                                      <p:cBhvr additive="base">
                                        <p:cTn id="2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100"/>
                                        </p:tgtEl>
                                        <p:attrNameLst>
                                          <p:attrName>style.visibility</p:attrName>
                                        </p:attrNameLst>
                                      </p:cBhvr>
                                      <p:to>
                                        <p:strVal val="visible"/>
                                      </p:to>
                                    </p:set>
                                    <p:anim calcmode="lin" valueType="num">
                                      <p:cBhvr additive="base">
                                        <p:cTn id="33" dur="500" fill="hold"/>
                                        <p:tgtEl>
                                          <p:spTgt spid="4100"/>
                                        </p:tgtEl>
                                        <p:attrNameLst>
                                          <p:attrName>ppt_x</p:attrName>
                                        </p:attrNameLst>
                                      </p:cBhvr>
                                      <p:tavLst>
                                        <p:tav tm="0">
                                          <p:val>
                                            <p:strVal val="#ppt_x"/>
                                          </p:val>
                                        </p:tav>
                                        <p:tav tm="100000">
                                          <p:val>
                                            <p:strVal val="#ppt_x"/>
                                          </p:val>
                                        </p:tav>
                                      </p:tavLst>
                                    </p:anim>
                                    <p:anim calcmode="lin" valueType="num">
                                      <p:cBhvr additive="base">
                                        <p:cTn id="3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5122" name="Picture 2" descr="http://www.chile-excepcion.com/images/stories/guide/vins/cusino-macul-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726327"/>
            <a:ext cx="3846714" cy="26927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babord.org/IMG/arton130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2392" y="1172599"/>
            <a:ext cx="3922934" cy="294220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23528" y="188640"/>
            <a:ext cx="8496944" cy="646331"/>
          </a:xfrm>
          <a:prstGeom prst="rect">
            <a:avLst/>
          </a:prstGeom>
          <a:noFill/>
        </p:spPr>
        <p:txBody>
          <a:bodyPr wrap="square" rtlCol="0">
            <a:spAutoFit/>
          </a:bodyPr>
          <a:lstStyle/>
          <a:p>
            <a:r>
              <a:rPr lang="fr-FR" sz="3600" dirty="0"/>
              <a:t>Une économie fondée sur la dépendance</a:t>
            </a:r>
          </a:p>
        </p:txBody>
      </p:sp>
      <p:sp>
        <p:nvSpPr>
          <p:cNvPr id="6" name="ZoneTexte 5"/>
          <p:cNvSpPr txBox="1"/>
          <p:nvPr/>
        </p:nvSpPr>
        <p:spPr>
          <a:xfrm>
            <a:off x="4572000" y="4684819"/>
            <a:ext cx="4502831" cy="954107"/>
          </a:xfrm>
          <a:prstGeom prst="rect">
            <a:avLst/>
          </a:prstGeom>
          <a:noFill/>
        </p:spPr>
        <p:txBody>
          <a:bodyPr wrap="square" rtlCol="0">
            <a:spAutoFit/>
          </a:bodyPr>
          <a:lstStyle/>
          <a:p>
            <a:r>
              <a:rPr lang="fr-FR" sz="2800" dirty="0"/>
              <a:t>Le </a:t>
            </a:r>
            <a:r>
              <a:rPr lang="fr-FR" sz="2800" dirty="0" err="1"/>
              <a:t>fundo</a:t>
            </a:r>
            <a:r>
              <a:rPr lang="fr-FR" sz="2800" dirty="0"/>
              <a:t> : une structure latifundiaire</a:t>
            </a:r>
          </a:p>
        </p:txBody>
      </p:sp>
      <p:sp>
        <p:nvSpPr>
          <p:cNvPr id="7" name="ZoneTexte 6"/>
          <p:cNvSpPr txBox="1"/>
          <p:nvPr/>
        </p:nvSpPr>
        <p:spPr>
          <a:xfrm>
            <a:off x="414644" y="1833261"/>
            <a:ext cx="4434368" cy="954107"/>
          </a:xfrm>
          <a:prstGeom prst="rect">
            <a:avLst/>
          </a:prstGeom>
          <a:noFill/>
        </p:spPr>
        <p:txBody>
          <a:bodyPr wrap="square" rtlCol="0">
            <a:spAutoFit/>
          </a:bodyPr>
          <a:lstStyle/>
          <a:p>
            <a:r>
              <a:rPr lang="fr-FR" sz="2800" dirty="0"/>
              <a:t>Importance du secteur minier</a:t>
            </a:r>
          </a:p>
        </p:txBody>
      </p:sp>
    </p:spTree>
    <p:extLst>
      <p:ext uri="{BB962C8B-B14F-4D97-AF65-F5344CB8AC3E}">
        <p14:creationId xmlns:p14="http://schemas.microsoft.com/office/powerpoint/2010/main" val="35921009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1403648" y="188639"/>
            <a:ext cx="6624736" cy="646331"/>
          </a:xfrm>
          <a:prstGeom prst="rect">
            <a:avLst/>
          </a:prstGeom>
          <a:noFill/>
        </p:spPr>
        <p:txBody>
          <a:bodyPr wrap="square" rtlCol="0">
            <a:spAutoFit/>
          </a:bodyPr>
          <a:lstStyle/>
          <a:p>
            <a:r>
              <a:rPr lang="fr-FR" sz="3600" dirty="0"/>
              <a:t>La modernisation du Chili</a:t>
            </a:r>
          </a:p>
        </p:txBody>
      </p:sp>
      <p:sp>
        <p:nvSpPr>
          <p:cNvPr id="3" name="ZoneTexte 2"/>
          <p:cNvSpPr txBox="1"/>
          <p:nvPr/>
        </p:nvSpPr>
        <p:spPr>
          <a:xfrm>
            <a:off x="395536" y="1052736"/>
            <a:ext cx="8280920" cy="523220"/>
          </a:xfrm>
          <a:prstGeom prst="rect">
            <a:avLst/>
          </a:prstGeom>
          <a:noFill/>
        </p:spPr>
        <p:txBody>
          <a:bodyPr wrap="square" rtlCol="0">
            <a:spAutoFit/>
          </a:bodyPr>
          <a:lstStyle/>
          <a:p>
            <a:r>
              <a:rPr lang="fr-FR" sz="2800" dirty="0"/>
              <a:t>Une politique de substitution des importations</a:t>
            </a:r>
          </a:p>
        </p:txBody>
      </p:sp>
      <p:sp>
        <p:nvSpPr>
          <p:cNvPr id="4" name="ZoneTexte 3"/>
          <p:cNvSpPr txBox="1"/>
          <p:nvPr/>
        </p:nvSpPr>
        <p:spPr>
          <a:xfrm>
            <a:off x="448112" y="2060848"/>
            <a:ext cx="7825952" cy="523220"/>
          </a:xfrm>
          <a:prstGeom prst="rect">
            <a:avLst/>
          </a:prstGeom>
          <a:noFill/>
        </p:spPr>
        <p:txBody>
          <a:bodyPr wrap="square" rtlCol="0">
            <a:spAutoFit/>
          </a:bodyPr>
          <a:lstStyle/>
          <a:p>
            <a:r>
              <a:rPr lang="fr-FR" sz="2800" dirty="0"/>
              <a:t>Industrialisation et modernisation du Chili</a:t>
            </a:r>
          </a:p>
        </p:txBody>
      </p:sp>
      <p:pic>
        <p:nvPicPr>
          <p:cNvPr id="6" name="Picture 2" descr="http://freeingjohnsinclair.aadl.org/files/aa_sun_19731015_p01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3440" y="2924944"/>
            <a:ext cx="4526357" cy="208823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489719" y="3247127"/>
            <a:ext cx="3810660" cy="1384995"/>
          </a:xfrm>
          <a:prstGeom prst="rect">
            <a:avLst/>
          </a:prstGeom>
          <a:noFill/>
        </p:spPr>
        <p:txBody>
          <a:bodyPr wrap="square" rtlCol="0">
            <a:spAutoFit/>
          </a:bodyPr>
          <a:lstStyle/>
          <a:p>
            <a:r>
              <a:rPr lang="fr-FR" sz="2800" dirty="0"/>
              <a:t>Une industrialisation par les capitaux étrangers</a:t>
            </a:r>
          </a:p>
        </p:txBody>
      </p:sp>
      <p:sp>
        <p:nvSpPr>
          <p:cNvPr id="8" name="ZoneTexte 7"/>
          <p:cNvSpPr txBox="1"/>
          <p:nvPr/>
        </p:nvSpPr>
        <p:spPr>
          <a:xfrm>
            <a:off x="489719" y="5355213"/>
            <a:ext cx="8654281" cy="1384995"/>
          </a:xfrm>
          <a:prstGeom prst="rect">
            <a:avLst/>
          </a:prstGeom>
          <a:noFill/>
        </p:spPr>
        <p:txBody>
          <a:bodyPr wrap="square" rtlCol="0">
            <a:spAutoFit/>
          </a:bodyPr>
          <a:lstStyle/>
          <a:p>
            <a:r>
              <a:rPr lang="fr-FR" sz="2800" dirty="0"/>
              <a:t>Un pays en situation intermédiaire, entre essor d’une bourgeoisie nationale </a:t>
            </a:r>
            <a:r>
              <a:rPr lang="fr-FR" sz="2800"/>
              <a:t>et développement </a:t>
            </a:r>
            <a:r>
              <a:rPr lang="fr-FR" sz="2800" dirty="0"/>
              <a:t>des </a:t>
            </a:r>
            <a:r>
              <a:rPr lang="fr-FR" sz="2800" i="1" dirty="0" err="1"/>
              <a:t>poblaciones</a:t>
            </a:r>
            <a:r>
              <a:rPr lang="fr-FR" sz="2800" i="1" dirty="0"/>
              <a:t> </a:t>
            </a:r>
          </a:p>
        </p:txBody>
      </p:sp>
    </p:spTree>
    <p:extLst>
      <p:ext uri="{BB962C8B-B14F-4D97-AF65-F5344CB8AC3E}">
        <p14:creationId xmlns:p14="http://schemas.microsoft.com/office/powerpoint/2010/main" val="7885325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1403648" y="188639"/>
            <a:ext cx="6480720" cy="1200329"/>
          </a:xfrm>
          <a:prstGeom prst="rect">
            <a:avLst/>
          </a:prstGeom>
          <a:noFill/>
        </p:spPr>
        <p:txBody>
          <a:bodyPr wrap="square" rtlCol="0">
            <a:spAutoFit/>
          </a:bodyPr>
          <a:lstStyle/>
          <a:p>
            <a:r>
              <a:rPr lang="fr-FR" sz="3600" dirty="0"/>
              <a:t>La modernisation attise les contradictions chiliennes</a:t>
            </a:r>
          </a:p>
        </p:txBody>
      </p:sp>
      <p:sp>
        <p:nvSpPr>
          <p:cNvPr id="3" name="ZoneTexte 2"/>
          <p:cNvSpPr txBox="1"/>
          <p:nvPr/>
        </p:nvSpPr>
        <p:spPr>
          <a:xfrm>
            <a:off x="251520" y="1772816"/>
            <a:ext cx="8280920" cy="954107"/>
          </a:xfrm>
          <a:prstGeom prst="rect">
            <a:avLst/>
          </a:prstGeom>
          <a:noFill/>
        </p:spPr>
        <p:txBody>
          <a:bodyPr wrap="square" rtlCol="0">
            <a:spAutoFit/>
          </a:bodyPr>
          <a:lstStyle/>
          <a:p>
            <a:r>
              <a:rPr lang="fr-FR" sz="2800" dirty="0"/>
              <a:t>Dans les campagnes, essor d’un mouvement paysan, d’inspiration démocrate-chrétienne</a:t>
            </a:r>
          </a:p>
        </p:txBody>
      </p:sp>
      <p:sp>
        <p:nvSpPr>
          <p:cNvPr id="4" name="ZoneTexte 3"/>
          <p:cNvSpPr txBox="1"/>
          <p:nvPr/>
        </p:nvSpPr>
        <p:spPr>
          <a:xfrm>
            <a:off x="399768" y="3254672"/>
            <a:ext cx="5248120" cy="1815882"/>
          </a:xfrm>
          <a:prstGeom prst="rect">
            <a:avLst/>
          </a:prstGeom>
          <a:noFill/>
        </p:spPr>
        <p:txBody>
          <a:bodyPr wrap="square" rtlCol="0">
            <a:spAutoFit/>
          </a:bodyPr>
          <a:lstStyle/>
          <a:p>
            <a:r>
              <a:rPr lang="fr-FR" sz="2800" dirty="0"/>
              <a:t>Développement d’un puissant mouvement ouvrier (Centrale Unique des Travailleurs, dirigée par le PC)</a:t>
            </a:r>
          </a:p>
        </p:txBody>
      </p:sp>
      <p:sp>
        <p:nvSpPr>
          <p:cNvPr id="5" name="ZoneTexte 4"/>
          <p:cNvSpPr txBox="1"/>
          <p:nvPr/>
        </p:nvSpPr>
        <p:spPr>
          <a:xfrm>
            <a:off x="399768" y="5805264"/>
            <a:ext cx="8280920" cy="523220"/>
          </a:xfrm>
          <a:prstGeom prst="rect">
            <a:avLst/>
          </a:prstGeom>
          <a:noFill/>
        </p:spPr>
        <p:txBody>
          <a:bodyPr wrap="square" rtlCol="0">
            <a:spAutoFit/>
          </a:bodyPr>
          <a:lstStyle/>
          <a:p>
            <a:r>
              <a:rPr lang="fr-FR" sz="2800" dirty="0"/>
              <a:t>Essor d’un mouvement étudiant</a:t>
            </a:r>
          </a:p>
        </p:txBody>
      </p:sp>
      <p:pic>
        <p:nvPicPr>
          <p:cNvPr id="1026" name="Picture 2" descr="http://www.syllepse.net/syllepse_images/8chi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398" y="3077367"/>
            <a:ext cx="3129850" cy="222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2337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1979712" y="116632"/>
            <a:ext cx="5040560" cy="1200329"/>
          </a:xfrm>
          <a:prstGeom prst="rect">
            <a:avLst/>
          </a:prstGeom>
          <a:noFill/>
        </p:spPr>
        <p:txBody>
          <a:bodyPr wrap="square" rtlCol="0">
            <a:spAutoFit/>
          </a:bodyPr>
          <a:lstStyle/>
          <a:p>
            <a:pPr algn="ctr"/>
            <a:r>
              <a:rPr lang="fr-FR" sz="3600" dirty="0"/>
              <a:t>La bourgeoisie face au mouvement de masse</a:t>
            </a:r>
          </a:p>
        </p:txBody>
      </p:sp>
      <p:pic>
        <p:nvPicPr>
          <p:cNvPr id="6146" name="Picture 2" descr="http://spb.fotolog.com/photo/59/45/48/vstolugo/1218925967613_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34160"/>
            <a:ext cx="1656184" cy="214802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07504" y="3565161"/>
            <a:ext cx="2232247" cy="646331"/>
          </a:xfrm>
          <a:prstGeom prst="rect">
            <a:avLst/>
          </a:prstGeom>
          <a:noFill/>
        </p:spPr>
        <p:txBody>
          <a:bodyPr wrap="square" rtlCol="0">
            <a:spAutoFit/>
          </a:bodyPr>
          <a:lstStyle/>
          <a:p>
            <a:pPr algn="ctr"/>
            <a:r>
              <a:rPr lang="fr-FR" dirty="0"/>
              <a:t>Carlos </a:t>
            </a:r>
            <a:r>
              <a:rPr lang="fr-FR" dirty="0" err="1"/>
              <a:t>Ibanez</a:t>
            </a:r>
            <a:r>
              <a:rPr lang="fr-FR" dirty="0"/>
              <a:t> </a:t>
            </a:r>
            <a:r>
              <a:rPr lang="fr-FR" dirty="0" err="1"/>
              <a:t>del</a:t>
            </a:r>
            <a:r>
              <a:rPr lang="fr-FR" dirty="0"/>
              <a:t> Campo (1952-1958)</a:t>
            </a:r>
          </a:p>
        </p:txBody>
      </p:sp>
      <p:sp>
        <p:nvSpPr>
          <p:cNvPr id="4" name="Rectangle 3"/>
          <p:cNvSpPr/>
          <p:nvPr/>
        </p:nvSpPr>
        <p:spPr>
          <a:xfrm>
            <a:off x="2051720" y="3573016"/>
            <a:ext cx="2440810" cy="646331"/>
          </a:xfrm>
          <a:prstGeom prst="rect">
            <a:avLst/>
          </a:prstGeom>
        </p:spPr>
        <p:txBody>
          <a:bodyPr wrap="square">
            <a:spAutoFit/>
          </a:bodyPr>
          <a:lstStyle/>
          <a:p>
            <a:pPr algn="ctr"/>
            <a:r>
              <a:rPr lang="fr-FR" dirty="0">
                <a:effectLst/>
              </a:rPr>
              <a:t>Jorge </a:t>
            </a:r>
            <a:r>
              <a:rPr lang="fr-FR" dirty="0" err="1">
                <a:effectLst/>
              </a:rPr>
              <a:t>Alessandri</a:t>
            </a:r>
            <a:r>
              <a:rPr lang="fr-FR" dirty="0">
                <a:effectLst/>
              </a:rPr>
              <a:t> </a:t>
            </a:r>
          </a:p>
          <a:p>
            <a:pPr algn="ctr"/>
            <a:r>
              <a:rPr lang="fr-FR" dirty="0">
                <a:effectLst/>
              </a:rPr>
              <a:t>(1958-1964)</a:t>
            </a:r>
            <a:endParaRPr lang="fr-FR"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8528" y="1434160"/>
            <a:ext cx="1507408" cy="221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4211960" y="1972290"/>
            <a:ext cx="4681945" cy="830997"/>
          </a:xfrm>
          <a:prstGeom prst="rect">
            <a:avLst/>
          </a:prstGeom>
          <a:noFill/>
        </p:spPr>
        <p:txBody>
          <a:bodyPr wrap="square" rtlCol="0">
            <a:spAutoFit/>
          </a:bodyPr>
          <a:lstStyle/>
          <a:p>
            <a:r>
              <a:rPr lang="fr-FR" sz="2400" dirty="0"/>
              <a:t>Le Parti National : une droite archaïque en perte de vitesse</a:t>
            </a:r>
          </a:p>
        </p:txBody>
      </p:sp>
      <p:pic>
        <p:nvPicPr>
          <p:cNvPr id="6149" name="Picture 5" descr="http://www.siged-diplomatique.com/sitesigedold/local/cache-vignettes/L258xH330/Eduardo_Frei_Montalva-0374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2033" y="4400013"/>
            <a:ext cx="1717920" cy="219733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39553" y="4966842"/>
            <a:ext cx="2232247" cy="646331"/>
          </a:xfrm>
          <a:prstGeom prst="rect">
            <a:avLst/>
          </a:prstGeom>
          <a:noFill/>
        </p:spPr>
        <p:txBody>
          <a:bodyPr wrap="square" rtlCol="0">
            <a:spAutoFit/>
          </a:bodyPr>
          <a:lstStyle/>
          <a:p>
            <a:pPr algn="ctr"/>
            <a:r>
              <a:rPr lang="fr-FR" dirty="0"/>
              <a:t>Eduardo Frei </a:t>
            </a:r>
          </a:p>
          <a:p>
            <a:pPr algn="ctr"/>
            <a:r>
              <a:rPr lang="fr-FR" dirty="0"/>
              <a:t>(1964-1970)</a:t>
            </a:r>
          </a:p>
        </p:txBody>
      </p:sp>
      <p:sp>
        <p:nvSpPr>
          <p:cNvPr id="12" name="ZoneTexte 11"/>
          <p:cNvSpPr txBox="1"/>
          <p:nvPr/>
        </p:nvSpPr>
        <p:spPr>
          <a:xfrm>
            <a:off x="4283968" y="4344520"/>
            <a:ext cx="4681945" cy="2308324"/>
          </a:xfrm>
          <a:prstGeom prst="rect">
            <a:avLst/>
          </a:prstGeom>
          <a:noFill/>
        </p:spPr>
        <p:txBody>
          <a:bodyPr wrap="square" rtlCol="0">
            <a:spAutoFit/>
          </a:bodyPr>
          <a:lstStyle/>
          <a:p>
            <a:r>
              <a:rPr lang="fr-FR" sz="2400" dirty="0"/>
              <a:t>La Démocratie-Chrétienne : une solution de rechange pour la bourgeoisie, avec un programme de modernisation, de réforme agraire et de « </a:t>
            </a:r>
            <a:r>
              <a:rPr lang="fr-FR" sz="2400" dirty="0" err="1"/>
              <a:t>chilénisation</a:t>
            </a:r>
            <a:r>
              <a:rPr lang="fr-FR" sz="2400" dirty="0"/>
              <a:t> » de l’économie</a:t>
            </a:r>
          </a:p>
        </p:txBody>
      </p:sp>
    </p:spTree>
    <p:extLst>
      <p:ext uri="{BB962C8B-B14F-4D97-AF65-F5344CB8AC3E}">
        <p14:creationId xmlns:p14="http://schemas.microsoft.com/office/powerpoint/2010/main" val="6738816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additive="base">
                                        <p:cTn id="19" dur="500" fill="hold"/>
                                        <p:tgtEl>
                                          <p:spTgt spid="6147"/>
                                        </p:tgtEl>
                                        <p:attrNameLst>
                                          <p:attrName>ppt_x</p:attrName>
                                        </p:attrNameLst>
                                      </p:cBhvr>
                                      <p:tavLst>
                                        <p:tav tm="0">
                                          <p:val>
                                            <p:strVal val="#ppt_x"/>
                                          </p:val>
                                        </p:tav>
                                        <p:tav tm="100000">
                                          <p:val>
                                            <p:strVal val="#ppt_x"/>
                                          </p:val>
                                        </p:tav>
                                      </p:tavLst>
                                    </p:anim>
                                    <p:anim calcmode="lin" valueType="num">
                                      <p:cBhvr additive="base">
                                        <p:cTn id="20" dur="500" fill="hold"/>
                                        <p:tgtEl>
                                          <p:spTgt spid="61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6149"/>
                                        </p:tgtEl>
                                        <p:attrNameLst>
                                          <p:attrName>style.visibility</p:attrName>
                                        </p:attrNameLst>
                                      </p:cBhvr>
                                      <p:to>
                                        <p:strVal val="visible"/>
                                      </p:to>
                                    </p:set>
                                    <p:anim calcmode="lin" valueType="num">
                                      <p:cBhvr additive="base">
                                        <p:cTn id="33" dur="500" fill="hold"/>
                                        <p:tgtEl>
                                          <p:spTgt spid="6149"/>
                                        </p:tgtEl>
                                        <p:attrNameLst>
                                          <p:attrName>ppt_x</p:attrName>
                                        </p:attrNameLst>
                                      </p:cBhvr>
                                      <p:tavLst>
                                        <p:tav tm="0">
                                          <p:val>
                                            <p:strVal val="1+#ppt_w/2"/>
                                          </p:val>
                                        </p:tav>
                                        <p:tav tm="100000">
                                          <p:val>
                                            <p:strVal val="#ppt_x"/>
                                          </p:val>
                                        </p:tav>
                                      </p:tavLst>
                                    </p:anim>
                                    <p:anim calcmode="lin" valueType="num">
                                      <p:cBhvr additive="base">
                                        <p:cTn id="34" dur="500" fill="hold"/>
                                        <p:tgtEl>
                                          <p:spTgt spid="6149"/>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1120</TotalTime>
  <Words>1907</Words>
  <Application>Microsoft Office PowerPoint</Application>
  <PresentationFormat>Affichage à l'écran (4:3)</PresentationFormat>
  <Paragraphs>167</Paragraphs>
  <Slides>30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Book Antiqua</vt:lpstr>
      <vt:lpstr>Lucida Sans</vt:lpstr>
      <vt:lpstr>Wingdings</vt:lpstr>
      <vt:lpstr>Wingdings 2</vt:lpstr>
      <vt:lpstr>Wingdings 3</vt:lpstr>
      <vt:lpstr>Apex</vt:lpstr>
      <vt:lpstr>Le Processus RévolutionNAIRE CHILIEN (1970-1973)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Universite de Savoie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chili de l’UnitE Populaire (1970-1973)</dc:title>
  <dc:creator>lripa</dc:creator>
  <cp:lastModifiedBy>Laurent RIPART</cp:lastModifiedBy>
  <cp:revision>149</cp:revision>
  <dcterms:created xsi:type="dcterms:W3CDTF">2012-10-23T12:48:23Z</dcterms:created>
  <dcterms:modified xsi:type="dcterms:W3CDTF">2018-10-15T20:42:37Z</dcterms:modified>
</cp:coreProperties>
</file>