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4"/>
  </p:notesMasterIdLst>
  <p:sldIdLst>
    <p:sldId id="337" r:id="rId2"/>
    <p:sldId id="393" r:id="rId3"/>
    <p:sldId id="342" r:id="rId4"/>
    <p:sldId id="385" r:id="rId5"/>
    <p:sldId id="343" r:id="rId6"/>
    <p:sldId id="345" r:id="rId7"/>
    <p:sldId id="346" r:id="rId8"/>
    <p:sldId id="389" r:id="rId9"/>
    <p:sldId id="354" r:id="rId10"/>
    <p:sldId id="355" r:id="rId11"/>
    <p:sldId id="390" r:id="rId12"/>
    <p:sldId id="362" r:id="rId13"/>
    <p:sldId id="360" r:id="rId14"/>
    <p:sldId id="386" r:id="rId15"/>
    <p:sldId id="387" r:id="rId16"/>
    <p:sldId id="364" r:id="rId17"/>
    <p:sldId id="376" r:id="rId18"/>
    <p:sldId id="378" r:id="rId19"/>
    <p:sldId id="379" r:id="rId20"/>
    <p:sldId id="377" r:id="rId21"/>
    <p:sldId id="365" r:id="rId22"/>
    <p:sldId id="391" r:id="rId23"/>
    <p:sldId id="366" r:id="rId24"/>
    <p:sldId id="382" r:id="rId25"/>
    <p:sldId id="392" r:id="rId26"/>
    <p:sldId id="324" r:id="rId27"/>
    <p:sldId id="335" r:id="rId28"/>
    <p:sldId id="367" r:id="rId29"/>
    <p:sldId id="368" r:id="rId30"/>
    <p:sldId id="381" r:id="rId31"/>
    <p:sldId id="394" r:id="rId32"/>
    <p:sldId id="396" r:id="rId33"/>
  </p:sldIdLst>
  <p:sldSz cx="9144000" cy="6858000" type="screen4x3"/>
  <p:notesSz cx="6877050" cy="965358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9738" cy="482600"/>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lvl1pPr eaLnBrk="1" hangingPunct="1">
              <a:defRPr sz="1200">
                <a:latin typeface="Arial" pitchFamily="34" charset="0"/>
              </a:defRPr>
            </a:lvl1pPr>
          </a:lstStyle>
          <a:p>
            <a:pPr>
              <a:defRPr/>
            </a:pPr>
            <a:endParaRPr lang="fr-FR"/>
          </a:p>
        </p:txBody>
      </p:sp>
      <p:sp>
        <p:nvSpPr>
          <p:cNvPr id="4099" name="Rectangle 3"/>
          <p:cNvSpPr>
            <a:spLocks noGrp="1" noChangeArrowheads="1"/>
          </p:cNvSpPr>
          <p:nvPr>
            <p:ph type="dt" idx="1"/>
          </p:nvPr>
        </p:nvSpPr>
        <p:spPr bwMode="auto">
          <a:xfrm>
            <a:off x="3895725" y="0"/>
            <a:ext cx="2979738" cy="482600"/>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lvl1pPr algn="r" eaLnBrk="1" hangingPunct="1">
              <a:defRPr sz="1200">
                <a:latin typeface="Arial" pitchFamily="34" charset="0"/>
              </a:defRPr>
            </a:lvl1pPr>
          </a:lstStyle>
          <a:p>
            <a:pPr>
              <a:defRPr/>
            </a:pPr>
            <a:endParaRPr lang="fr-FR"/>
          </a:p>
        </p:txBody>
      </p:sp>
      <p:sp>
        <p:nvSpPr>
          <p:cNvPr id="2052" name="Rectangle 4"/>
          <p:cNvSpPr>
            <a:spLocks noGrp="1" noRot="1" noChangeAspect="1" noChangeArrowheads="1" noTextEdit="1"/>
          </p:cNvSpPr>
          <p:nvPr>
            <p:ph type="sldImg" idx="2"/>
          </p:nvPr>
        </p:nvSpPr>
        <p:spPr bwMode="auto">
          <a:xfrm>
            <a:off x="1025525" y="723900"/>
            <a:ext cx="4826000" cy="3619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7388" y="4584700"/>
            <a:ext cx="5502275" cy="4344988"/>
          </a:xfrm>
          <a:prstGeom prst="rect">
            <a:avLst/>
          </a:prstGeom>
          <a:noFill/>
          <a:ln w="9525">
            <a:noFill/>
            <a:miter lim="800000"/>
            <a:headEnd/>
            <a:tailEnd/>
          </a:ln>
          <a:effectLst/>
        </p:spPr>
        <p:txBody>
          <a:bodyPr vert="horz" wrap="square" lIns="94458" tIns="47229" rIns="94458" bIns="4722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0" y="9169400"/>
            <a:ext cx="2979738" cy="482600"/>
          </a:xfrm>
          <a:prstGeom prst="rect">
            <a:avLst/>
          </a:prstGeom>
          <a:noFill/>
          <a:ln w="9525">
            <a:noFill/>
            <a:miter lim="800000"/>
            <a:headEnd/>
            <a:tailEnd/>
          </a:ln>
          <a:effectLst/>
        </p:spPr>
        <p:txBody>
          <a:bodyPr vert="horz" wrap="square" lIns="94458" tIns="47229" rIns="94458" bIns="47229" numCol="1" anchor="b" anchorCtr="0" compatLnSpc="1">
            <a:prstTxWarp prst="textNoShape">
              <a:avLst/>
            </a:prstTxWarp>
          </a:bodyPr>
          <a:lstStyle>
            <a:lvl1pPr eaLnBrk="1" hangingPunct="1">
              <a:defRPr sz="1200">
                <a:latin typeface="Arial" pitchFamily="34" charset="0"/>
              </a:defRPr>
            </a:lvl1pPr>
          </a:lstStyle>
          <a:p>
            <a:pPr>
              <a:defRPr/>
            </a:pPr>
            <a:endParaRPr lang="fr-FR"/>
          </a:p>
        </p:txBody>
      </p:sp>
      <p:sp>
        <p:nvSpPr>
          <p:cNvPr id="4103" name="Rectangle 7"/>
          <p:cNvSpPr>
            <a:spLocks noGrp="1" noChangeArrowheads="1"/>
          </p:cNvSpPr>
          <p:nvPr>
            <p:ph type="sldNum" sz="quarter" idx="5"/>
          </p:nvPr>
        </p:nvSpPr>
        <p:spPr bwMode="auto">
          <a:xfrm>
            <a:off x="3895725" y="9169400"/>
            <a:ext cx="2979738" cy="482600"/>
          </a:xfrm>
          <a:prstGeom prst="rect">
            <a:avLst/>
          </a:prstGeom>
          <a:noFill/>
          <a:ln w="9525">
            <a:noFill/>
            <a:miter lim="800000"/>
            <a:headEnd/>
            <a:tailEnd/>
          </a:ln>
          <a:effectLst/>
        </p:spPr>
        <p:txBody>
          <a:bodyPr vert="horz" wrap="square" lIns="94458" tIns="47229" rIns="94458" bIns="47229" numCol="1" anchor="b" anchorCtr="0" compatLnSpc="1">
            <a:prstTxWarp prst="textNoShape">
              <a:avLst/>
            </a:prstTxWarp>
          </a:bodyPr>
          <a:lstStyle>
            <a:lvl1pPr algn="r" eaLnBrk="1" hangingPunct="1">
              <a:defRPr sz="1200"/>
            </a:lvl1pPr>
          </a:lstStyle>
          <a:p>
            <a:pPr>
              <a:defRPr/>
            </a:pPr>
            <a:fld id="{0640D89B-6AB4-4353-BFFE-15A5709C8DB6}" type="slidenum">
              <a:rPr lang="fr-FR" altLang="fr-FR"/>
              <a:pPr>
                <a:defRPr/>
              </a:pPr>
              <a:t>‹N°›</a:t>
            </a:fld>
            <a:endParaRPr lang="fr-FR" altLang="fr-FR"/>
          </a:p>
        </p:txBody>
      </p:sp>
    </p:spTree>
    <p:extLst>
      <p:ext uri="{BB962C8B-B14F-4D97-AF65-F5344CB8AC3E}">
        <p14:creationId xmlns:p14="http://schemas.microsoft.com/office/powerpoint/2010/main" val="88935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367AD557-46DE-4A9F-A205-DA6D5D4407EC}" type="datetime1">
              <a:rPr lang="fr-FR"/>
              <a:pPr>
                <a:defRPr/>
              </a:pPr>
              <a:t>26/10/2018</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BD9F971-028B-4FBD-AB87-127BB8120EA8}" type="slidenum">
              <a:rPr lang="fr-FR" altLang="fr-FR"/>
              <a:pPr>
                <a:defRPr/>
              </a:pPr>
              <a:t>‹N°›</a:t>
            </a:fld>
            <a:endParaRPr lang="fr-FR" altLang="fr-FR"/>
          </a:p>
        </p:txBody>
      </p:sp>
    </p:spTree>
    <p:extLst>
      <p:ext uri="{BB962C8B-B14F-4D97-AF65-F5344CB8AC3E}">
        <p14:creationId xmlns:p14="http://schemas.microsoft.com/office/powerpoint/2010/main" val="4712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7205E31C-BC34-4F75-9691-09C92C66AE41}" type="datetime1">
              <a:rPr lang="fr-FR"/>
              <a:pPr>
                <a:defRPr/>
              </a:pPr>
              <a:t>26/10/2018</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B75CAD7-CAC4-40B3-BF49-A127AAB3AC6C}" type="slidenum">
              <a:rPr lang="fr-FR" altLang="fr-FR"/>
              <a:pPr>
                <a:defRPr/>
              </a:pPr>
              <a:t>‹N°›</a:t>
            </a:fld>
            <a:endParaRPr lang="fr-FR" altLang="fr-FR"/>
          </a:p>
        </p:txBody>
      </p:sp>
    </p:spTree>
    <p:extLst>
      <p:ext uri="{BB962C8B-B14F-4D97-AF65-F5344CB8AC3E}">
        <p14:creationId xmlns:p14="http://schemas.microsoft.com/office/powerpoint/2010/main" val="275987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92530B55-B5EB-497D-AB95-1DFCE2656666}" type="datetime1">
              <a:rPr lang="fr-FR"/>
              <a:pPr>
                <a:defRPr/>
              </a:pPr>
              <a:t>26/10/2018</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CECDF31-5BFF-4787-B637-C490FDC58E16}" type="slidenum">
              <a:rPr lang="fr-FR" altLang="fr-FR"/>
              <a:pPr>
                <a:defRPr/>
              </a:pPr>
              <a:t>‹N°›</a:t>
            </a:fld>
            <a:endParaRPr lang="fr-FR" altLang="fr-FR"/>
          </a:p>
        </p:txBody>
      </p:sp>
    </p:spTree>
    <p:extLst>
      <p:ext uri="{BB962C8B-B14F-4D97-AF65-F5344CB8AC3E}">
        <p14:creationId xmlns:p14="http://schemas.microsoft.com/office/powerpoint/2010/main" val="810868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9E176047-2E2B-480A-BFDD-C11FD72DE9B5}" type="datetime1">
              <a:rPr lang="fr-FR"/>
              <a:pPr>
                <a:defRPr/>
              </a:pPr>
              <a:t>26/10/2018</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7FBBECB-F541-450F-B5B7-A5E5466A2338}" type="slidenum">
              <a:rPr lang="fr-FR" altLang="fr-FR"/>
              <a:pPr>
                <a:defRPr/>
              </a:pPr>
              <a:t>‹N°›</a:t>
            </a:fld>
            <a:endParaRPr lang="fr-FR" altLang="fr-FR"/>
          </a:p>
        </p:txBody>
      </p:sp>
    </p:spTree>
    <p:extLst>
      <p:ext uri="{BB962C8B-B14F-4D97-AF65-F5344CB8AC3E}">
        <p14:creationId xmlns:p14="http://schemas.microsoft.com/office/powerpoint/2010/main" val="351891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8A25CA98-3CDD-49A3-9C17-5BAA36F99520}" type="datetime1">
              <a:rPr lang="fr-FR"/>
              <a:pPr>
                <a:defRPr/>
              </a:pPr>
              <a:t>26/10/2018</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9921E36-E2E5-40D1-B3D6-7FA087C63852}" type="slidenum">
              <a:rPr lang="fr-FR" altLang="fr-FR"/>
              <a:pPr>
                <a:defRPr/>
              </a:pPr>
              <a:t>‹N°›</a:t>
            </a:fld>
            <a:endParaRPr lang="fr-FR" altLang="fr-FR"/>
          </a:p>
        </p:txBody>
      </p:sp>
    </p:spTree>
    <p:extLst>
      <p:ext uri="{BB962C8B-B14F-4D97-AF65-F5344CB8AC3E}">
        <p14:creationId xmlns:p14="http://schemas.microsoft.com/office/powerpoint/2010/main" val="415354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8DA1A886-B8D2-4BBB-A9F3-C67411319B35}" type="datetime1">
              <a:rPr lang="fr-FR"/>
              <a:pPr>
                <a:defRPr/>
              </a:pPr>
              <a:t>26/10/2018</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D3A6723-AC08-46FD-98E3-986CEBF9031F}" type="slidenum">
              <a:rPr lang="fr-FR" altLang="fr-FR"/>
              <a:pPr>
                <a:defRPr/>
              </a:pPr>
              <a:t>‹N°›</a:t>
            </a:fld>
            <a:endParaRPr lang="fr-FR" altLang="fr-FR"/>
          </a:p>
        </p:txBody>
      </p:sp>
    </p:spTree>
    <p:extLst>
      <p:ext uri="{BB962C8B-B14F-4D97-AF65-F5344CB8AC3E}">
        <p14:creationId xmlns:p14="http://schemas.microsoft.com/office/powerpoint/2010/main" val="77353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7884B423-C804-490F-90F5-91736FCAFDBD}" type="datetime1">
              <a:rPr lang="fr-FR"/>
              <a:pPr>
                <a:defRPr/>
              </a:pPr>
              <a:t>26/10/2018</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672DAB1-8411-4074-BBEC-B06B43BCF7C6}" type="slidenum">
              <a:rPr lang="fr-FR" altLang="fr-FR"/>
              <a:pPr>
                <a:defRPr/>
              </a:pPr>
              <a:t>‹N°›</a:t>
            </a:fld>
            <a:endParaRPr lang="fr-FR" altLang="fr-FR"/>
          </a:p>
        </p:txBody>
      </p:sp>
    </p:spTree>
    <p:extLst>
      <p:ext uri="{BB962C8B-B14F-4D97-AF65-F5344CB8AC3E}">
        <p14:creationId xmlns:p14="http://schemas.microsoft.com/office/powerpoint/2010/main" val="425918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8FB2D9E7-DE63-4A4E-8151-C7307839920E}" type="datetime1">
              <a:rPr lang="fr-FR"/>
              <a:pPr>
                <a:defRPr/>
              </a:pPr>
              <a:t>26/10/2018</a:t>
            </a:fld>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A9F25FB3-B082-4139-9183-C79BBF1A0355}" type="slidenum">
              <a:rPr lang="fr-FR" altLang="fr-FR"/>
              <a:pPr>
                <a:defRPr/>
              </a:pPr>
              <a:t>‹N°›</a:t>
            </a:fld>
            <a:endParaRPr lang="fr-FR" altLang="fr-FR"/>
          </a:p>
        </p:txBody>
      </p:sp>
    </p:spTree>
    <p:extLst>
      <p:ext uri="{BB962C8B-B14F-4D97-AF65-F5344CB8AC3E}">
        <p14:creationId xmlns:p14="http://schemas.microsoft.com/office/powerpoint/2010/main" val="207036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4B7F258E-C5F4-4F36-A228-19E6C48678C4}" type="datetime1">
              <a:rPr lang="fr-FR"/>
              <a:pPr>
                <a:defRPr/>
              </a:pPr>
              <a:t>26/10/2018</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F924EDB-5EA7-4598-BB9A-F51FEEBB3C76}" type="slidenum">
              <a:rPr lang="fr-FR" altLang="fr-FR"/>
              <a:pPr>
                <a:defRPr/>
              </a:pPr>
              <a:t>‹N°›</a:t>
            </a:fld>
            <a:endParaRPr lang="fr-FR" altLang="fr-FR"/>
          </a:p>
        </p:txBody>
      </p:sp>
    </p:spTree>
    <p:extLst>
      <p:ext uri="{BB962C8B-B14F-4D97-AF65-F5344CB8AC3E}">
        <p14:creationId xmlns:p14="http://schemas.microsoft.com/office/powerpoint/2010/main" val="226747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F1D49C8-AE82-4FAA-B973-FD5F27B9D7A4}" type="datetime1">
              <a:rPr lang="fr-FR"/>
              <a:pPr>
                <a:defRPr/>
              </a:pPr>
              <a:t>26/10/2018</a:t>
            </a:fld>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AF23A35D-7AC8-4C54-AA78-0A4E00465508}" type="slidenum">
              <a:rPr lang="fr-FR" altLang="fr-FR"/>
              <a:pPr>
                <a:defRPr/>
              </a:pPr>
              <a:t>‹N°›</a:t>
            </a:fld>
            <a:endParaRPr lang="fr-FR" altLang="fr-FR"/>
          </a:p>
        </p:txBody>
      </p:sp>
    </p:spTree>
    <p:extLst>
      <p:ext uri="{BB962C8B-B14F-4D97-AF65-F5344CB8AC3E}">
        <p14:creationId xmlns:p14="http://schemas.microsoft.com/office/powerpoint/2010/main" val="427955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A61BD47D-8555-456F-A306-28741956654C}" type="datetime1">
              <a:rPr lang="fr-FR"/>
              <a:pPr>
                <a:defRPr/>
              </a:pPr>
              <a:t>26/10/2018</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9BBB979-77C7-43AE-B4A5-5EFB75D30532}" type="slidenum">
              <a:rPr lang="fr-FR" altLang="fr-FR"/>
              <a:pPr>
                <a:defRPr/>
              </a:pPr>
              <a:t>‹N°›</a:t>
            </a:fld>
            <a:endParaRPr lang="fr-FR" altLang="fr-FR"/>
          </a:p>
        </p:txBody>
      </p:sp>
    </p:spTree>
    <p:extLst>
      <p:ext uri="{BB962C8B-B14F-4D97-AF65-F5344CB8AC3E}">
        <p14:creationId xmlns:p14="http://schemas.microsoft.com/office/powerpoint/2010/main" val="171638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36A61A3E-9EF9-4FE7-A94B-A9F2BBAC2A35}" type="datetime1">
              <a:rPr lang="fr-FR"/>
              <a:pPr>
                <a:defRPr/>
              </a:pPr>
              <a:t>26/10/2018</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2791187-C34A-43EA-BECA-032C13826E31}" type="slidenum">
              <a:rPr lang="fr-FR" altLang="fr-FR"/>
              <a:pPr>
                <a:defRPr/>
              </a:pPr>
              <a:t>‹N°›</a:t>
            </a:fld>
            <a:endParaRPr lang="fr-FR" altLang="fr-FR"/>
          </a:p>
        </p:txBody>
      </p:sp>
    </p:spTree>
    <p:extLst>
      <p:ext uri="{BB962C8B-B14F-4D97-AF65-F5344CB8AC3E}">
        <p14:creationId xmlns:p14="http://schemas.microsoft.com/office/powerpoint/2010/main" val="1284637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fld id="{90DA31C0-24E9-469A-AA30-8A0B8916836B}" type="datetime1">
              <a:rPr lang="fr-FR"/>
              <a:pPr>
                <a:defRPr/>
              </a:pPr>
              <a:t>26/10/2018</a:t>
            </a:fld>
            <a:endParaRPr lang="fr-FR"/>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E60D196-83EB-4CF8-9641-64DB18EDD8C1}"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D408B94-5372-4086-8ABC-E5D2D840CDE2}" type="slidenum">
              <a:rPr lang="fr-FR" altLang="fr-FR" sz="1400" smtClean="0"/>
              <a:pPr>
                <a:spcBef>
                  <a:spcPct val="0"/>
                </a:spcBef>
                <a:buFontTx/>
                <a:buNone/>
              </a:pPr>
              <a:t>1</a:t>
            </a:fld>
            <a:endParaRPr lang="fr-FR" altLang="fr-FR" sz="1400" smtClean="0"/>
          </a:p>
        </p:txBody>
      </p:sp>
      <p:sp>
        <p:nvSpPr>
          <p:cNvPr id="3075" name="Titre 3"/>
          <p:cNvSpPr>
            <a:spLocks noGrp="1"/>
          </p:cNvSpPr>
          <p:nvPr>
            <p:ph type="ctrTitle" idx="4294967295"/>
          </p:nvPr>
        </p:nvSpPr>
        <p:spPr>
          <a:xfrm>
            <a:off x="755650" y="692150"/>
            <a:ext cx="7700963" cy="2808288"/>
          </a:xfrm>
        </p:spPr>
        <p:txBody>
          <a:bodyPr/>
          <a:lstStyle/>
          <a:p>
            <a:pPr eaLnBrk="1" hangingPunct="1"/>
            <a:r>
              <a:rPr lang="fr-FR" altLang="fr-FR" sz="5400" b="1" smtClean="0">
                <a:solidFill>
                  <a:srgbClr val="FF0000"/>
                </a:solidFill>
              </a:rPr>
              <a:t>ACCUMULATION,</a:t>
            </a:r>
            <a:br>
              <a:rPr lang="fr-FR" altLang="fr-FR" sz="5400" b="1" smtClean="0">
                <a:solidFill>
                  <a:srgbClr val="FF0000"/>
                </a:solidFill>
              </a:rPr>
            </a:br>
            <a:r>
              <a:rPr lang="fr-FR" altLang="fr-FR" sz="5400" b="1" smtClean="0">
                <a:solidFill>
                  <a:srgbClr val="FF0000"/>
                </a:solidFill>
              </a:rPr>
              <a:t>CRISES DU CAPITALISME</a:t>
            </a:r>
          </a:p>
        </p:txBody>
      </p:sp>
      <p:sp>
        <p:nvSpPr>
          <p:cNvPr id="3076" name="Sous-titre 4"/>
          <p:cNvSpPr>
            <a:spLocks noGrp="1"/>
          </p:cNvSpPr>
          <p:nvPr>
            <p:ph type="subTitle" idx="4294967295"/>
          </p:nvPr>
        </p:nvSpPr>
        <p:spPr>
          <a:xfrm>
            <a:off x="1371600" y="3886200"/>
            <a:ext cx="6400800" cy="1752600"/>
          </a:xfrm>
        </p:spPr>
        <p:txBody>
          <a:bodyPr/>
          <a:lstStyle/>
          <a:p>
            <a:pPr marL="0" indent="0" algn="ctr" eaLnBrk="1" hangingPunct="1">
              <a:buFontTx/>
              <a:buNone/>
            </a:pPr>
            <a:r>
              <a:rPr lang="fr-FR" altLang="fr-FR" dirty="0" smtClean="0"/>
              <a:t>NPA</a:t>
            </a:r>
          </a:p>
          <a:p>
            <a:pPr marL="0" indent="0" algn="ctr" eaLnBrk="1" hangingPunct="1">
              <a:buFontTx/>
              <a:buNone/>
            </a:pPr>
            <a:r>
              <a:rPr lang="fr-FR" altLang="fr-FR" dirty="0" smtClean="0"/>
              <a:t>TÔTES</a:t>
            </a:r>
          </a:p>
          <a:p>
            <a:pPr marL="0" indent="0" algn="ctr" eaLnBrk="1" hangingPunct="1">
              <a:buFontTx/>
              <a:buNone/>
            </a:pPr>
            <a:r>
              <a:rPr lang="fr-FR" altLang="fr-FR" dirty="0" smtClean="0"/>
              <a:t>Octobre 2018</a:t>
            </a:r>
          </a:p>
        </p:txBody>
      </p:sp>
      <p:sp>
        <p:nvSpPr>
          <p:cNvPr id="3077" name="Espace réservé du numéro de diapositive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2F317223-86AC-4DAF-986C-67CFFC1DFA9D}" type="slidenum">
              <a:rPr lang="fr-FR" altLang="fr-FR" sz="1400"/>
              <a:pPr algn="r" eaLnBrk="1" hangingPunct="1">
                <a:spcBef>
                  <a:spcPct val="0"/>
                </a:spcBef>
                <a:buFontTx/>
                <a:buNone/>
              </a:pPr>
              <a:t>1</a:t>
            </a:fld>
            <a:endParaRPr lang="fr-FR" altLang="fr-FR"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D35232-57C3-4F2C-90A4-03DDB44320F0}" type="slidenum">
              <a:rPr lang="fr-FR" altLang="fr-FR" sz="1400" smtClean="0"/>
              <a:pPr>
                <a:spcBef>
                  <a:spcPct val="0"/>
                </a:spcBef>
                <a:buFontTx/>
                <a:buNone/>
              </a:pPr>
              <a:t>10</a:t>
            </a:fld>
            <a:endParaRPr lang="fr-FR" altLang="fr-FR" sz="1400" smtClean="0"/>
          </a:p>
        </p:txBody>
      </p:sp>
      <p:sp>
        <p:nvSpPr>
          <p:cNvPr id="11267" name="Titre 1"/>
          <p:cNvSpPr>
            <a:spLocks noGrp="1"/>
          </p:cNvSpPr>
          <p:nvPr>
            <p:ph type="title" idx="4294967295"/>
          </p:nvPr>
        </p:nvSpPr>
        <p:spPr/>
        <p:txBody>
          <a:bodyPr/>
          <a:lstStyle/>
          <a:p>
            <a:pPr eaLnBrk="1" hangingPunct="1"/>
            <a:r>
              <a:rPr lang="fr-FR" altLang="fr-FR" b="1" smtClean="0">
                <a:solidFill>
                  <a:srgbClr val="FF0000"/>
                </a:solidFill>
              </a:rPr>
              <a:t>… Crises capitalistes</a:t>
            </a:r>
          </a:p>
        </p:txBody>
      </p:sp>
      <p:sp>
        <p:nvSpPr>
          <p:cNvPr id="11268" name="Espace réservé du contenu 2"/>
          <p:cNvSpPr>
            <a:spLocks noGrp="1"/>
          </p:cNvSpPr>
          <p:nvPr>
            <p:ph idx="4294967295"/>
          </p:nvPr>
        </p:nvSpPr>
        <p:spPr>
          <a:xfrm>
            <a:off x="457200" y="1341438"/>
            <a:ext cx="8229600" cy="4784725"/>
          </a:xfrm>
        </p:spPr>
        <p:txBody>
          <a:bodyPr/>
          <a:lstStyle/>
          <a:p>
            <a:pPr eaLnBrk="1" hangingPunct="1"/>
            <a:r>
              <a:rPr lang="fr-FR" altLang="fr-FR" smtClean="0"/>
              <a:t>Inversement, dans le déroulement des crises capitalistes, les entreprises se plaignent de ne pouvoir écouler leur production</a:t>
            </a:r>
          </a:p>
          <a:p>
            <a:pPr eaLnBrk="1" hangingPunct="1"/>
            <a:r>
              <a:rPr lang="fr-FR" altLang="fr-FR" smtClean="0"/>
              <a:t> mais la « surproduction » peut coexister avec une situation de chômage et de non-satisfaction des besoins élémentaires de larges secteurs</a:t>
            </a:r>
          </a:p>
          <a:p>
            <a:pPr eaLnBrk="1" hangingPunct="1"/>
            <a:r>
              <a:rPr lang="fr-FR" altLang="fr-FR" smtClean="0"/>
              <a:t>Les crises capitalistes ont donc dans une certaine mesure un caractère « absurde ».</a:t>
            </a:r>
          </a:p>
        </p:txBody>
      </p:sp>
      <p:sp>
        <p:nvSpPr>
          <p:cNvPr id="11269" name="Espace réservé du numéro de diapositiv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250D7D6-5B8B-49D6-8808-4196D5E159CD}" type="slidenum">
              <a:rPr lang="fr-FR" altLang="fr-FR" sz="1400"/>
              <a:pPr algn="r" eaLnBrk="1" hangingPunct="1">
                <a:spcBef>
                  <a:spcPct val="0"/>
                </a:spcBef>
                <a:buFontTx/>
                <a:buNone/>
              </a:pPr>
              <a:t>10</a:t>
            </a:fld>
            <a:endParaRPr lang="fr-FR" altLang="fr-F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altLang="fr-FR" sz="4000" b="1" smtClean="0">
                <a:solidFill>
                  <a:srgbClr val="FF0000"/>
                </a:solidFill>
              </a:rPr>
              <a:t>Surproduction de marchandises et pénurie de produits</a:t>
            </a:r>
            <a:endParaRPr lang="fr-FR" sz="4000"/>
          </a:p>
        </p:txBody>
      </p:sp>
      <p:sp>
        <p:nvSpPr>
          <p:cNvPr id="4" name="Espace réservé du contenu 3"/>
          <p:cNvSpPr>
            <a:spLocks noGrp="1"/>
          </p:cNvSpPr>
          <p:nvPr>
            <p:ph idx="1"/>
          </p:nvPr>
        </p:nvSpPr>
        <p:spPr/>
        <p:txBody>
          <a:bodyPr/>
          <a:lstStyle/>
          <a:p>
            <a:pPr eaLnBrk="1" hangingPunct="1">
              <a:lnSpc>
                <a:spcPct val="90000"/>
              </a:lnSpc>
              <a:buFontTx/>
              <a:buNone/>
            </a:pPr>
            <a:r>
              <a:rPr lang="fr-FR" altLang="fr-FR" b="1" smtClean="0"/>
              <a:t>La surproduction d’un bien peut très bien coexister avec le fait que beaucoup de gens en soient privés.</a:t>
            </a:r>
          </a:p>
          <a:p>
            <a:pPr eaLnBrk="1" hangingPunct="1">
              <a:lnSpc>
                <a:spcPct val="90000"/>
              </a:lnSpc>
              <a:buFontTx/>
              <a:buNone/>
            </a:pPr>
            <a:r>
              <a:rPr lang="fr-FR" altLang="fr-FR" smtClean="0"/>
              <a:t>Il s’agit d’une surproduction au regard de la </a:t>
            </a:r>
            <a:r>
              <a:rPr lang="fr-FR" altLang="fr-FR" b="1" u="sng" smtClean="0"/>
              <a:t>demande solvable. </a:t>
            </a:r>
            <a:r>
              <a:rPr lang="fr-FR" altLang="fr-FR" smtClean="0"/>
              <a:t>Celle des personnes qui peuvent payer le prix nécessaire à la réalisation du profit jugé suffisant par le capitaliste.</a:t>
            </a:r>
          </a:p>
          <a:p>
            <a:pPr eaLnBrk="1" hangingPunct="1">
              <a:lnSpc>
                <a:spcPct val="90000"/>
              </a:lnSpc>
              <a:buFontTx/>
              <a:buNone/>
            </a:pPr>
            <a:r>
              <a:rPr lang="fr-FR" altLang="fr-FR" sz="2800" smtClean="0"/>
              <a:t>Exemple : actuellement aux Usa, il y a des centaines de milliers de logements invendus et des millions de mal-logés ou sans logement.</a:t>
            </a:r>
          </a:p>
          <a:p>
            <a:endParaRPr lang="fr-FR"/>
          </a:p>
        </p:txBody>
      </p:sp>
      <p:sp>
        <p:nvSpPr>
          <p:cNvPr id="2" name="Espace réservé du numéro de diapositive 1"/>
          <p:cNvSpPr>
            <a:spLocks noGrp="1"/>
          </p:cNvSpPr>
          <p:nvPr>
            <p:ph type="sldNum" sz="quarter" idx="12"/>
          </p:nvPr>
        </p:nvSpPr>
        <p:spPr/>
        <p:txBody>
          <a:bodyPr/>
          <a:lstStyle/>
          <a:p>
            <a:pPr>
              <a:defRPr/>
            </a:pPr>
            <a:fld id="{AF23A35D-7AC8-4C54-AA78-0A4E00465508}" type="slidenum">
              <a:rPr lang="fr-FR" altLang="fr-FR" smtClean="0"/>
              <a:pPr>
                <a:defRPr/>
              </a:pPr>
              <a:t>11</a:t>
            </a:fld>
            <a:endParaRPr lang="fr-FR" altLang="fr-FR"/>
          </a:p>
        </p:txBody>
      </p:sp>
    </p:spTree>
    <p:extLst>
      <p:ext uri="{BB962C8B-B14F-4D97-AF65-F5344CB8AC3E}">
        <p14:creationId xmlns:p14="http://schemas.microsoft.com/office/powerpoint/2010/main" val="63701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71857DB-B5D6-4F8C-810B-DEC74D2463E6}" type="slidenum">
              <a:rPr lang="fr-FR" altLang="fr-FR" sz="1400" smtClean="0"/>
              <a:pPr>
                <a:spcBef>
                  <a:spcPct val="0"/>
                </a:spcBef>
                <a:buFontTx/>
                <a:buNone/>
              </a:pPr>
              <a:t>12</a:t>
            </a:fld>
            <a:endParaRPr lang="fr-FR" altLang="fr-FR" sz="1400" smtClean="0"/>
          </a:p>
        </p:txBody>
      </p:sp>
      <p:sp>
        <p:nvSpPr>
          <p:cNvPr id="12291" name="Rectangle 2"/>
          <p:cNvSpPr>
            <a:spLocks noGrp="1" noChangeArrowheads="1"/>
          </p:cNvSpPr>
          <p:nvPr>
            <p:ph type="title"/>
          </p:nvPr>
        </p:nvSpPr>
        <p:spPr/>
        <p:txBody>
          <a:bodyPr/>
          <a:lstStyle/>
          <a:p>
            <a:pPr eaLnBrk="1" hangingPunct="1"/>
            <a:r>
              <a:rPr lang="fr-FR" altLang="fr-FR" b="1" smtClean="0">
                <a:solidFill>
                  <a:srgbClr val="FF0000"/>
                </a:solidFill>
              </a:rPr>
              <a:t>D’où viennent les crises ? Un débat toujours ouvert</a:t>
            </a:r>
          </a:p>
        </p:txBody>
      </p:sp>
      <p:sp>
        <p:nvSpPr>
          <p:cNvPr id="12292" name="Rectangle 3"/>
          <p:cNvSpPr>
            <a:spLocks noGrp="1" noChangeArrowheads="1"/>
          </p:cNvSpPr>
          <p:nvPr>
            <p:ph type="body" idx="1"/>
          </p:nvPr>
        </p:nvSpPr>
        <p:spPr/>
        <p:txBody>
          <a:bodyPr/>
          <a:lstStyle/>
          <a:p>
            <a:pPr eaLnBrk="1" hangingPunct="1">
              <a:lnSpc>
                <a:spcPct val="80000"/>
              </a:lnSpc>
              <a:buFontTx/>
              <a:buNone/>
            </a:pPr>
            <a:r>
              <a:rPr lang="fr-FR" altLang="fr-FR" sz="2000" smtClean="0"/>
              <a:t>La théorie économique aujourd’hui dominante (la théorie néo-classique) est une théorie de l’équilibre : l’économie de marché contient des mécanismes d’autorégulation qui assurent le retour à une situation d’équilibre.</a:t>
            </a:r>
          </a:p>
          <a:p>
            <a:pPr eaLnBrk="1" hangingPunct="1">
              <a:lnSpc>
                <a:spcPct val="80000"/>
              </a:lnSpc>
            </a:pPr>
            <a:endParaRPr lang="fr-FR" altLang="fr-FR" sz="2000" smtClean="0"/>
          </a:p>
          <a:p>
            <a:pPr eaLnBrk="1" hangingPunct="1">
              <a:lnSpc>
                <a:spcPct val="80000"/>
              </a:lnSpc>
              <a:buFontTx/>
              <a:buNone/>
            </a:pPr>
            <a:r>
              <a:rPr lang="fr-FR" altLang="fr-FR" sz="2400" smtClean="0"/>
              <a:t>Dans ce cadre, la crise ne peut venir du mécanisme du marché en lui-même.</a:t>
            </a:r>
          </a:p>
          <a:p>
            <a:pPr eaLnBrk="1" hangingPunct="1">
              <a:lnSpc>
                <a:spcPct val="80000"/>
              </a:lnSpc>
              <a:buFontTx/>
              <a:buNone/>
            </a:pPr>
            <a:endParaRPr lang="fr-FR" altLang="fr-FR" sz="2400" smtClean="0"/>
          </a:p>
          <a:p>
            <a:pPr eaLnBrk="1" hangingPunct="1">
              <a:lnSpc>
                <a:spcPct val="80000"/>
              </a:lnSpc>
              <a:buFontTx/>
              <a:buNone/>
            </a:pPr>
            <a:r>
              <a:rPr lang="fr-FR" altLang="fr-FR" sz="2400" smtClean="0">
                <a:solidFill>
                  <a:srgbClr val="FF0000"/>
                </a:solidFill>
              </a:rPr>
              <a:t>Quand il y a une crise, les économistes, les médias, les politiques cherchent les responsables : le « choc pétrolier » de 1973, les comportements des banquiers cf. crise financière actuelle… </a:t>
            </a:r>
            <a:r>
              <a:rPr lang="fr-FR" altLang="fr-FR" sz="2400" b="1" smtClean="0">
                <a:solidFill>
                  <a:srgbClr val="FF0000"/>
                </a:solidFill>
              </a:rPr>
              <a:t>Ce n’est jamais le système lui-même.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C6A2BC6-783A-4060-A018-A076BF61CD28}" type="slidenum">
              <a:rPr lang="fr-FR" altLang="fr-FR" sz="1400" smtClean="0"/>
              <a:pPr>
                <a:spcBef>
                  <a:spcPct val="0"/>
                </a:spcBef>
                <a:buFontTx/>
                <a:buNone/>
              </a:pPr>
              <a:t>13</a:t>
            </a:fld>
            <a:endParaRPr lang="fr-FR" altLang="fr-FR" sz="1400" smtClean="0"/>
          </a:p>
        </p:txBody>
      </p:sp>
      <p:sp>
        <p:nvSpPr>
          <p:cNvPr id="13315" name="Titre 1"/>
          <p:cNvSpPr>
            <a:spLocks noGrp="1"/>
          </p:cNvSpPr>
          <p:nvPr>
            <p:ph type="title" idx="4294967295"/>
          </p:nvPr>
        </p:nvSpPr>
        <p:spPr>
          <a:xfrm>
            <a:off x="457200" y="333375"/>
            <a:ext cx="8229600" cy="1511300"/>
          </a:xfrm>
        </p:spPr>
        <p:txBody>
          <a:bodyPr/>
          <a:lstStyle/>
          <a:p>
            <a:pPr eaLnBrk="1" hangingPunct="1"/>
            <a:r>
              <a:rPr lang="fr-FR" altLang="fr-FR" sz="4000" b="1" smtClean="0">
                <a:solidFill>
                  <a:srgbClr val="FF0000"/>
                </a:solidFill>
              </a:rPr>
              <a:t>La crise nait des contradictions internes du mode de production capitaliste</a:t>
            </a:r>
          </a:p>
        </p:txBody>
      </p:sp>
      <p:sp>
        <p:nvSpPr>
          <p:cNvPr id="13316" name="Espace réservé du contenu 2"/>
          <p:cNvSpPr>
            <a:spLocks noGrp="1"/>
          </p:cNvSpPr>
          <p:nvPr>
            <p:ph idx="4294967295"/>
          </p:nvPr>
        </p:nvSpPr>
        <p:spPr>
          <a:xfrm>
            <a:off x="457200" y="2060575"/>
            <a:ext cx="8229600" cy="4464050"/>
          </a:xfrm>
        </p:spPr>
        <p:txBody>
          <a:bodyPr/>
          <a:lstStyle/>
          <a:p>
            <a:pPr eaLnBrk="1" hangingPunct="1">
              <a:buFontTx/>
              <a:buNone/>
              <a:defRPr/>
            </a:pPr>
            <a:r>
              <a:rPr lang="fr-FR" altLang="fr-FR" sz="2800" dirty="0" smtClean="0"/>
              <a:t>Marx souligne les contradictions que recèle la marchandises dans la production capitaliste :</a:t>
            </a:r>
          </a:p>
          <a:p>
            <a:pPr eaLnBrk="1" hangingPunct="1">
              <a:buFontTx/>
              <a:buNone/>
              <a:defRPr/>
            </a:pPr>
            <a:r>
              <a:rPr lang="fr-FR" altLang="fr-FR" sz="2800" dirty="0" smtClean="0"/>
              <a:t>- il ne suffit pas qu’une marchandise soit utile (valeur d’usage) pour qu’elle soit </a:t>
            </a:r>
            <a:r>
              <a:rPr lang="fr-FR" altLang="fr-FR" sz="2800" dirty="0"/>
              <a:t>produite</a:t>
            </a:r>
            <a:endParaRPr lang="fr-FR" altLang="fr-FR" sz="2800" dirty="0" smtClean="0"/>
          </a:p>
          <a:p>
            <a:pPr eaLnBrk="1" hangingPunct="1">
              <a:buFontTx/>
              <a:buChar char="-"/>
              <a:defRPr/>
            </a:pPr>
            <a:r>
              <a:rPr lang="fr-FR" altLang="fr-FR" sz="2800" dirty="0" smtClean="0"/>
              <a:t>il faut qu’elle soit vendue en rapportant un profit suffisant (valeur d’échange).</a:t>
            </a:r>
          </a:p>
          <a:p>
            <a:pPr marL="0" indent="0" eaLnBrk="1" hangingPunct="1">
              <a:buFontTx/>
              <a:buNone/>
              <a:defRPr/>
            </a:pPr>
            <a:r>
              <a:rPr lang="fr-FR" altLang="fr-FR" sz="2800" dirty="0" smtClean="0"/>
              <a:t>Ce sont ces contradictions qui impliquent la possibilité des crises. </a:t>
            </a:r>
          </a:p>
        </p:txBody>
      </p:sp>
      <p:sp>
        <p:nvSpPr>
          <p:cNvPr id="13317"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9772AA02-F2A6-4990-BC96-29CCB7A8BB96}" type="slidenum">
              <a:rPr lang="fr-FR" altLang="fr-FR" sz="1400"/>
              <a:pPr algn="r" eaLnBrk="1" hangingPunct="1">
                <a:spcBef>
                  <a:spcPct val="0"/>
                </a:spcBef>
                <a:buFontTx/>
                <a:buNone/>
              </a:pPr>
              <a:t>13</a:t>
            </a:fld>
            <a:endParaRPr lang="fr-FR" altLang="fr-FR" sz="1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smtClean="0">
                <a:solidFill>
                  <a:srgbClr val="FF0000"/>
                </a:solidFill>
              </a:rPr>
              <a:t>Le profit capitaliste</a:t>
            </a:r>
            <a:endParaRPr lang="fr-FR" b="1">
              <a:solidFill>
                <a:srgbClr val="FF0000"/>
              </a:solidFill>
            </a:endParaRPr>
          </a:p>
        </p:txBody>
      </p:sp>
      <p:sp>
        <p:nvSpPr>
          <p:cNvPr id="4" name="Espace réservé du contenu 3"/>
          <p:cNvSpPr>
            <a:spLocks noGrp="1"/>
          </p:cNvSpPr>
          <p:nvPr>
            <p:ph idx="1"/>
          </p:nvPr>
        </p:nvSpPr>
        <p:spPr/>
        <p:txBody>
          <a:bodyPr/>
          <a:lstStyle/>
          <a:p>
            <a:r>
              <a:rPr lang="fr-FR" smtClean="0"/>
              <a:t>Tout le profit vient du travail de salariés</a:t>
            </a:r>
          </a:p>
          <a:p>
            <a:r>
              <a:rPr lang="fr-FR" smtClean="0"/>
              <a:t>Mais le capitaliste calcule son profit par rapport à tout ce qu’il avance pour produire : les salaires, les machines, les matières premières, etc…</a:t>
            </a:r>
          </a:p>
          <a:p>
            <a:pPr marL="0" indent="0">
              <a:buNone/>
            </a:pPr>
            <a:r>
              <a:rPr lang="fr-FR" b="1" smtClean="0"/>
              <a:t>Il ne suffit pas d’exploiter les salariés pour  que le profit soit suffisant</a:t>
            </a:r>
            <a:endParaRPr lang="fr-FR" b="1"/>
          </a:p>
        </p:txBody>
      </p:sp>
      <p:sp>
        <p:nvSpPr>
          <p:cNvPr id="2" name="Espace réservé du numéro de diapositive 1"/>
          <p:cNvSpPr>
            <a:spLocks noGrp="1"/>
          </p:cNvSpPr>
          <p:nvPr>
            <p:ph type="sldNum" sz="quarter" idx="12"/>
          </p:nvPr>
        </p:nvSpPr>
        <p:spPr/>
        <p:txBody>
          <a:bodyPr/>
          <a:lstStyle/>
          <a:p>
            <a:pPr>
              <a:defRPr/>
            </a:pPr>
            <a:fld id="{AF23A35D-7AC8-4C54-AA78-0A4E00465508}" type="slidenum">
              <a:rPr lang="fr-FR" altLang="fr-FR" smtClean="0"/>
              <a:pPr>
                <a:defRPr/>
              </a:pPr>
              <a:t>14</a:t>
            </a:fld>
            <a:endParaRPr lang="fr-FR" altLang="fr-FR"/>
          </a:p>
        </p:txBody>
      </p:sp>
    </p:spTree>
    <p:extLst>
      <p:ext uri="{BB962C8B-B14F-4D97-AF65-F5344CB8AC3E}">
        <p14:creationId xmlns:p14="http://schemas.microsoft.com/office/powerpoint/2010/main" val="305546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smtClean="0">
                <a:solidFill>
                  <a:srgbClr val="FF0000"/>
                </a:solidFill>
              </a:rPr>
              <a:t>Profit capitaliste et débouchés</a:t>
            </a:r>
            <a:endParaRPr lang="fr-FR" b="1">
              <a:solidFill>
                <a:srgbClr val="FF0000"/>
              </a:solidFill>
            </a:endParaRPr>
          </a:p>
        </p:txBody>
      </p:sp>
      <p:sp>
        <p:nvSpPr>
          <p:cNvPr id="3" name="Espace réservé du contenu 2"/>
          <p:cNvSpPr>
            <a:spLocks noGrp="1"/>
          </p:cNvSpPr>
          <p:nvPr>
            <p:ph idx="1"/>
          </p:nvPr>
        </p:nvSpPr>
        <p:spPr/>
        <p:txBody>
          <a:bodyPr/>
          <a:lstStyle/>
          <a:p>
            <a:pPr marL="0" indent="0">
              <a:buNone/>
            </a:pPr>
            <a:r>
              <a:rPr lang="fr-FR" smtClean="0"/>
              <a:t>De plus tant que la marchandise n’est pas vendue, le profit n’est que potentiel.</a:t>
            </a:r>
          </a:p>
          <a:p>
            <a:pPr marL="0" indent="0">
              <a:buNone/>
            </a:pPr>
            <a:endParaRPr lang="fr-FR"/>
          </a:p>
          <a:p>
            <a:pPr marL="0" indent="0">
              <a:buNone/>
            </a:pPr>
            <a:r>
              <a:rPr lang="fr-FR" smtClean="0"/>
              <a:t>Il faut que les débouchés permettent d’obtenir un profit suffisant par rapport à ce que la marchandise a couté au capitaliste.</a:t>
            </a:r>
            <a:endParaRPr lang="fr-FR"/>
          </a:p>
        </p:txBody>
      </p:sp>
      <p:sp>
        <p:nvSpPr>
          <p:cNvPr id="4" name="Espace réservé du numéro de diapositive 3"/>
          <p:cNvSpPr>
            <a:spLocks noGrp="1"/>
          </p:cNvSpPr>
          <p:nvPr>
            <p:ph type="sldNum" sz="quarter" idx="12"/>
          </p:nvPr>
        </p:nvSpPr>
        <p:spPr/>
        <p:txBody>
          <a:bodyPr/>
          <a:lstStyle/>
          <a:p>
            <a:pPr>
              <a:defRPr/>
            </a:pPr>
            <a:fld id="{E9921E36-E2E5-40D1-B3D6-7FA087C63852}" type="slidenum">
              <a:rPr lang="fr-FR" altLang="fr-FR" smtClean="0"/>
              <a:pPr>
                <a:defRPr/>
              </a:pPr>
              <a:t>15</a:t>
            </a:fld>
            <a:endParaRPr lang="fr-FR" altLang="fr-FR"/>
          </a:p>
        </p:txBody>
      </p:sp>
    </p:spTree>
    <p:extLst>
      <p:ext uri="{BB962C8B-B14F-4D97-AF65-F5344CB8AC3E}">
        <p14:creationId xmlns:p14="http://schemas.microsoft.com/office/powerpoint/2010/main" val="2412938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48D1AA7-A4B6-4F96-AFAA-87E769420C3A}" type="slidenum">
              <a:rPr lang="fr-FR" altLang="fr-FR" sz="1400" smtClean="0"/>
              <a:pPr>
                <a:spcBef>
                  <a:spcPct val="0"/>
                </a:spcBef>
                <a:buFontTx/>
                <a:buNone/>
              </a:pPr>
              <a:t>16</a:t>
            </a:fld>
            <a:endParaRPr lang="fr-FR" altLang="fr-FR" sz="1400" smtClean="0"/>
          </a:p>
        </p:txBody>
      </p:sp>
      <p:sp>
        <p:nvSpPr>
          <p:cNvPr id="15363" name="Rectangle 2"/>
          <p:cNvSpPr>
            <a:spLocks noGrp="1" noChangeArrowheads="1"/>
          </p:cNvSpPr>
          <p:nvPr>
            <p:ph type="title"/>
          </p:nvPr>
        </p:nvSpPr>
        <p:spPr/>
        <p:txBody>
          <a:bodyPr/>
          <a:lstStyle/>
          <a:p>
            <a:pPr eaLnBrk="1" hangingPunct="1"/>
            <a:r>
              <a:rPr lang="fr-FR" altLang="fr-FR" sz="3600" b="1" smtClean="0">
                <a:solidFill>
                  <a:srgbClr val="FF0000"/>
                </a:solidFill>
              </a:rPr>
              <a:t>Qu’est-ce que le taux de taux de profit </a:t>
            </a:r>
            <a:r>
              <a:rPr lang="fr-FR" altLang="fr-FR" sz="3600" b="1">
                <a:solidFill>
                  <a:srgbClr val="FF0000"/>
                </a:solidFill>
              </a:rPr>
              <a:t>?</a:t>
            </a:r>
            <a:endParaRPr lang="fr-FR" altLang="fr-FR" sz="3600" b="1" smtClean="0">
              <a:solidFill>
                <a:srgbClr val="FF0000"/>
              </a:solidFill>
            </a:endParaRPr>
          </a:p>
        </p:txBody>
      </p:sp>
      <p:sp>
        <p:nvSpPr>
          <p:cNvPr id="15364" name="Rectangle 3"/>
          <p:cNvSpPr>
            <a:spLocks noGrp="1" noChangeArrowheads="1"/>
          </p:cNvSpPr>
          <p:nvPr>
            <p:ph type="body" idx="1"/>
          </p:nvPr>
        </p:nvSpPr>
        <p:spPr>
          <a:xfrm>
            <a:off x="411163" y="1719263"/>
            <a:ext cx="8229600" cy="4525962"/>
          </a:xfrm>
        </p:spPr>
        <p:txBody>
          <a:bodyPr/>
          <a:lstStyle/>
          <a:p>
            <a:pPr eaLnBrk="1" hangingPunct="1">
              <a:buFontTx/>
              <a:buNone/>
            </a:pPr>
            <a:r>
              <a:rPr lang="fr-FR" altLang="fr-FR" u="sng" dirty="0" smtClean="0"/>
              <a:t>Le taux de profit est le rapport entre ce que la production rapporte au capitaliste et ce qu’elle lui coute.</a:t>
            </a:r>
          </a:p>
          <a:p>
            <a:pPr eaLnBrk="1" hangingPunct="1"/>
            <a:r>
              <a:rPr lang="fr-FR" altLang="fr-FR" dirty="0" smtClean="0"/>
              <a:t>Ce qu’elle lui rapporte vient du travail non-payé : la plus value (Pl)</a:t>
            </a:r>
          </a:p>
          <a:p>
            <a:pPr eaLnBrk="1" hangingPunct="1"/>
            <a:r>
              <a:rPr lang="fr-FR" altLang="fr-FR" dirty="0" smtClean="0"/>
              <a:t>Ce qu’elle lui coute ce sont les salaires et les autres coûts (machine, matières premières, énergie, </a:t>
            </a:r>
            <a:r>
              <a:rPr lang="fr-FR" altLang="fr-FR" dirty="0" err="1" smtClean="0"/>
              <a:t>etc</a:t>
            </a:r>
            <a:r>
              <a:rPr lang="fr-FR" altLang="fr-FR"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5"/>
          <p:cNvSpPr>
            <a:spLocks noGrp="1"/>
          </p:cNvSpPr>
          <p:nvPr>
            <p:ph type="title"/>
          </p:nvPr>
        </p:nvSpPr>
        <p:spPr/>
        <p:txBody>
          <a:bodyPr/>
          <a:lstStyle/>
          <a:p>
            <a:r>
              <a:rPr lang="fr-FR" altLang="fr-FR" b="1" smtClean="0"/>
              <a:t>Le calcul du taux de profit </a:t>
            </a:r>
            <a:endParaRPr lang="fr-FR" altLang="fr-FR" smtClean="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pPr eaLnBrk="1" hangingPunct="1">
                  <a:buFontTx/>
                  <a:buNone/>
                  <a:defRPr/>
                </a:pPr>
                <a:r>
                  <a:rPr lang="fr-FR" altLang="fr-FR" b="1" dirty="0" smtClean="0"/>
                  <a:t> </a:t>
                </a:r>
              </a:p>
              <a:p>
                <a:pPr eaLnBrk="1" hangingPunct="1">
                  <a:buFontTx/>
                  <a:buNone/>
                  <a:defRPr/>
                </a:pPr>
                <a:endParaRPr lang="fr-FR" altLang="fr-FR" b="1" dirty="0"/>
              </a:p>
              <a:p>
                <a:pPr eaLnBrk="1" hangingPunct="1">
                  <a:buFontTx/>
                  <a:buNone/>
                  <a:defRPr/>
                </a:pPr>
                <a:r>
                  <a:rPr lang="fr-FR" altLang="fr-FR" sz="4000" b="1" dirty="0" smtClean="0"/>
                  <a:t>Taux de profit </a:t>
                </a:r>
                <a:r>
                  <a:rPr lang="fr-FR" altLang="fr-FR" sz="4000" b="1" smtClean="0"/>
                  <a:t>= </a:t>
                </a:r>
                <a14:m>
                  <m:oMath xmlns:m="http://schemas.openxmlformats.org/officeDocument/2006/math">
                    <m:f>
                      <m:fPr>
                        <m:ctrlPr>
                          <a:rPr lang="fr-FR" altLang="fr-FR" sz="4800" b="1" i="1" smtClean="0">
                            <a:latin typeface="Cambria Math" panose="02040503050406030204" pitchFamily="18" charset="0"/>
                          </a:rPr>
                        </m:ctrlPr>
                      </m:fPr>
                      <m:num>
                        <m:r>
                          <a:rPr lang="fr-FR" altLang="fr-FR" sz="4800" b="1" i="1" smtClean="0">
                            <a:latin typeface="Cambria Math" panose="02040503050406030204" pitchFamily="18" charset="0"/>
                          </a:rPr>
                          <m:t>𝑷𝒍</m:t>
                        </m:r>
                      </m:num>
                      <m:den>
                        <m:r>
                          <a:rPr lang="fr-FR" altLang="fr-FR" sz="4800" b="1" i="1" smtClean="0">
                            <a:latin typeface="Cambria Math" panose="02040503050406030204" pitchFamily="18" charset="0"/>
                          </a:rPr>
                          <m:t>𝑪</m:t>
                        </m:r>
                        <m:r>
                          <a:rPr lang="fr-FR" altLang="fr-FR" sz="4800" b="1" i="1" smtClean="0">
                            <a:latin typeface="Cambria Math" panose="02040503050406030204" pitchFamily="18" charset="0"/>
                          </a:rPr>
                          <m:t>+</m:t>
                        </m:r>
                        <m:r>
                          <a:rPr lang="fr-FR" altLang="fr-FR" sz="4800" b="1" i="1" smtClean="0">
                            <a:latin typeface="Cambria Math" panose="02040503050406030204" pitchFamily="18" charset="0"/>
                          </a:rPr>
                          <m:t>𝑽</m:t>
                        </m:r>
                      </m:den>
                    </m:f>
                  </m:oMath>
                </a14:m>
                <a:endParaRPr lang="fr-FR" altLang="fr-FR" sz="4800" b="1" smtClean="0"/>
              </a:p>
              <a:p>
                <a:pPr eaLnBrk="1" hangingPunct="1">
                  <a:buFontTx/>
                  <a:buNone/>
                  <a:defRPr/>
                </a:pPr>
                <a:r>
                  <a:rPr lang="fr-FR" altLang="fr-FR" sz="4000" smtClean="0"/>
                  <a:t>Avec </a:t>
                </a:r>
                <a:r>
                  <a:rPr lang="fr-FR" altLang="fr-FR" sz="4000" dirty="0" smtClean="0"/>
                  <a:t>Pl : plus value</a:t>
                </a:r>
              </a:p>
              <a:p>
                <a:pPr eaLnBrk="1" hangingPunct="1">
                  <a:buFontTx/>
                  <a:buNone/>
                  <a:defRPr/>
                </a:pPr>
                <a:r>
                  <a:rPr lang="fr-FR" altLang="fr-FR" sz="4000" dirty="0" smtClean="0"/>
                  <a:t>C : capital constant</a:t>
                </a:r>
              </a:p>
              <a:p>
                <a:pPr eaLnBrk="1" hangingPunct="1">
                  <a:buFontTx/>
                  <a:buNone/>
                  <a:defRPr/>
                </a:pPr>
                <a:r>
                  <a:rPr lang="fr-FR" altLang="fr-FR" sz="4000" dirty="0" smtClean="0"/>
                  <a:t>V : capital variable (salaires)</a:t>
                </a:r>
              </a:p>
              <a:p>
                <a:pPr marL="0" indent="0">
                  <a:buFontTx/>
                  <a:buNone/>
                  <a:defRPr/>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0">
                <a:blip r:embed="rId2"/>
                <a:stretch>
                  <a:fillRect l="-2593" b="-8221"/>
                </a:stretch>
              </a:blipFill>
            </p:spPr>
            <p:txBody>
              <a:bodyPr/>
              <a:lstStyle/>
              <a:p>
                <a:r>
                  <a:rPr lang="fr-FR">
                    <a:noFill/>
                  </a:rPr>
                  <a:t> </a:t>
                </a:r>
              </a:p>
            </p:txBody>
          </p:sp>
        </mc:Fallback>
      </mc:AlternateContent>
      <p:sp>
        <p:nvSpPr>
          <p:cNvPr id="1638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2CD2349-8174-4B5E-9B21-A480D2A6D8C2}" type="slidenum">
              <a:rPr lang="fr-FR" altLang="fr-FR" sz="1400" smtClean="0"/>
              <a:pPr>
                <a:spcBef>
                  <a:spcPct val="0"/>
                </a:spcBef>
                <a:buFontTx/>
                <a:buNone/>
              </a:pPr>
              <a:t>17</a:t>
            </a:fld>
            <a:endParaRPr lang="fr-FR" altLang="fr-FR" sz="1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p:txBody>
          <a:bodyPr/>
          <a:lstStyle/>
          <a:p>
            <a:pPr eaLnBrk="1" hangingPunct="1"/>
            <a:r>
              <a:rPr lang="fr-FR" altLang="fr-FR" sz="2800" b="1" smtClean="0"/>
              <a:t/>
            </a:r>
            <a:br>
              <a:rPr lang="fr-FR" altLang="fr-FR" sz="2800" b="1" smtClean="0"/>
            </a:br>
            <a:r>
              <a:rPr lang="fr-FR" altLang="fr-FR" sz="2800" b="1" smtClean="0"/>
              <a:t/>
            </a:r>
            <a:br>
              <a:rPr lang="fr-FR" altLang="fr-FR" sz="2800" b="1" smtClean="0"/>
            </a:br>
            <a:r>
              <a:rPr lang="fr-FR" altLang="fr-FR" sz="2800" b="1" smtClean="0"/>
              <a:t/>
            </a:r>
            <a:br>
              <a:rPr lang="fr-FR" altLang="fr-FR" sz="2800" b="1" smtClean="0"/>
            </a:br>
            <a:r>
              <a:rPr lang="fr-FR" altLang="fr-FR" sz="2800" b="1" smtClean="0"/>
              <a:t/>
            </a:r>
            <a:br>
              <a:rPr lang="fr-FR" altLang="fr-FR" sz="2800" b="1" smtClean="0"/>
            </a:br>
            <a:r>
              <a:rPr lang="fr-FR" altLang="fr-FR" sz="4000" b="1" smtClean="0"/>
              <a:t>Un peu de maths</a:t>
            </a:r>
            <a:r>
              <a:rPr lang="fr-FR" altLang="fr-FR" sz="2800" b="1" smtClean="0"/>
              <a:t/>
            </a:r>
            <a:br>
              <a:rPr lang="fr-FR" altLang="fr-FR" sz="2800" b="1" smtClean="0"/>
            </a:br>
            <a:r>
              <a:rPr lang="fr-FR" altLang="fr-FR" sz="2800" b="1" smtClean="0"/>
              <a:t/>
            </a:r>
            <a:br>
              <a:rPr lang="fr-FR" altLang="fr-FR" sz="2800" b="1" smtClean="0"/>
            </a:br>
            <a:r>
              <a:rPr lang="fr-FR" altLang="fr-FR" sz="2800" b="1" smtClean="0"/>
              <a:t>En divisant les deux termes d’une fraction par un nombre, on n’en change pas la valeur </a:t>
            </a:r>
            <a:br>
              <a:rPr lang="fr-FR" altLang="fr-FR" sz="2800" b="1" smtClean="0"/>
            </a:br>
            <a:r>
              <a:rPr lang="fr-FR" altLang="fr-FR" sz="2800" b="1" smtClean="0"/>
              <a:t>2/4 d’un gâteau = ½ d’un gâteau </a:t>
            </a:r>
            <a:br>
              <a:rPr lang="fr-FR" altLang="fr-FR" sz="2800" b="1" smtClean="0"/>
            </a:br>
            <a:endParaRPr lang="fr-FR" altLang="fr-FR" sz="2800" b="1" smtClean="0"/>
          </a:p>
        </p:txBody>
      </p:sp>
      <p:sp>
        <p:nvSpPr>
          <p:cNvPr id="17411" name="Espace réservé du contenu 11"/>
          <p:cNvSpPr>
            <a:spLocks noGrp="1"/>
          </p:cNvSpPr>
          <p:nvPr>
            <p:ph idx="1"/>
          </p:nvPr>
        </p:nvSpPr>
        <p:spPr>
          <a:xfrm>
            <a:off x="457200" y="2133600"/>
            <a:ext cx="8229600" cy="4319588"/>
          </a:xfrm>
        </p:spPr>
        <p:txBody>
          <a:bodyPr/>
          <a:lstStyle/>
          <a:p>
            <a:pPr marL="0" indent="0">
              <a:buFontTx/>
              <a:buNone/>
            </a:pPr>
            <a:r>
              <a:rPr lang="fr-FR" altLang="fr-FR" smtClean="0"/>
              <a:t>        </a:t>
            </a:r>
          </a:p>
        </p:txBody>
      </p:sp>
      <p:sp>
        <p:nvSpPr>
          <p:cNvPr id="17412" name="Espace réservé du numéro de diapositive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F295A6B-3501-439A-9D84-3A040EA59712}" type="slidenum">
              <a:rPr lang="fr-FR" altLang="fr-FR" sz="1400" smtClean="0"/>
              <a:pPr>
                <a:spcBef>
                  <a:spcPct val="0"/>
                </a:spcBef>
                <a:buFontTx/>
                <a:buNone/>
              </a:pPr>
              <a:t>18</a:t>
            </a:fld>
            <a:endParaRPr lang="fr-FR" altLang="fr-FR" sz="1400" smtClean="0"/>
          </a:p>
        </p:txBody>
      </p:sp>
      <p:sp>
        <p:nvSpPr>
          <p:cNvPr id="5" name="Ellipse 4"/>
          <p:cNvSpPr/>
          <p:nvPr/>
        </p:nvSpPr>
        <p:spPr>
          <a:xfrm>
            <a:off x="2078038" y="2924175"/>
            <a:ext cx="46037" cy="46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8" name="Ellipse 7"/>
          <p:cNvSpPr/>
          <p:nvPr/>
        </p:nvSpPr>
        <p:spPr>
          <a:xfrm>
            <a:off x="971550" y="2625725"/>
            <a:ext cx="1593850" cy="1430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9" name="Corde 8"/>
          <p:cNvSpPr/>
          <p:nvPr/>
        </p:nvSpPr>
        <p:spPr>
          <a:xfrm>
            <a:off x="5894388" y="2924175"/>
            <a:ext cx="46037" cy="46038"/>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10" name="Secteurs 9"/>
          <p:cNvSpPr/>
          <p:nvPr/>
        </p:nvSpPr>
        <p:spPr>
          <a:xfrm flipV="1">
            <a:off x="5335588" y="2625725"/>
            <a:ext cx="1655762" cy="1439863"/>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solidFill>
                <a:schemeClr val="tx1"/>
              </a:solidFill>
            </a:endParaRPr>
          </a:p>
        </p:txBody>
      </p:sp>
      <p:sp>
        <p:nvSpPr>
          <p:cNvPr id="11" name="Corde 10"/>
          <p:cNvSpPr/>
          <p:nvPr/>
        </p:nvSpPr>
        <p:spPr>
          <a:xfrm rot="1369012">
            <a:off x="5197475" y="4884738"/>
            <a:ext cx="1550988" cy="1571625"/>
          </a:xfrm>
          <a:prstGeom prst="chord">
            <a:avLst>
              <a:gd name="adj1" fmla="val 2700000"/>
              <a:gd name="adj2" fmla="val 1619644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r>
              <a:rPr lang="fr-FR" altLang="fr-FR" b="1" smtClean="0"/>
              <a:t>Encore un peu de maths</a:t>
            </a:r>
          </a:p>
        </p:txBody>
      </p:sp>
      <p:sp>
        <p:nvSpPr>
          <p:cNvPr id="3" name="Espace réservé du contenu 2"/>
          <p:cNvSpPr>
            <a:spLocks noGrp="1" noRot="1" noChangeAspect="1" noMove="1" noResize="1" noEditPoints="1" noAdjustHandles="1" noChangeArrowheads="1" noChangeShapeType="1" noTextEdit="1"/>
          </p:cNvSpPr>
          <p:nvPr>
            <p:ph idx="1"/>
          </p:nvPr>
        </p:nvSpPr>
        <p:spPr>
          <a:xfrm>
            <a:off x="323528" y="1494075"/>
            <a:ext cx="8229600" cy="4525963"/>
          </a:xfrm>
          <a:blipFill rotWithShape="0">
            <a:blip r:embed="rId2"/>
            <a:stretch>
              <a:fillRect l="-1704" t="-1750" r="-1852"/>
            </a:stretch>
          </a:blipFill>
          <a:extLst/>
        </p:spPr>
        <p:txBody>
          <a:bodyPr/>
          <a:lstStyle/>
          <a:p>
            <a:r>
              <a:rPr lang="fr-FR">
                <a:noFill/>
              </a:rPr>
              <a:t> </a:t>
            </a:r>
          </a:p>
        </p:txBody>
      </p:sp>
      <p:sp>
        <p:nvSpPr>
          <p:cNvPr id="1843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152241E-DB78-4657-8F7B-5F88FF285301}" type="slidenum">
              <a:rPr lang="fr-FR" altLang="fr-FR" sz="1400" smtClean="0"/>
              <a:pPr>
                <a:spcBef>
                  <a:spcPct val="0"/>
                </a:spcBef>
                <a:buFontTx/>
                <a:buNone/>
              </a:pPr>
              <a:t>19</a:t>
            </a:fld>
            <a:endParaRPr lang="fr-FR" altLang="fr-FR" sz="1400" smtClean="0"/>
          </a:p>
        </p:txBody>
      </p:sp>
      <p:sp>
        <p:nvSpPr>
          <p:cNvPr id="2" name="ZoneTexte 1"/>
          <p:cNvSpPr txBox="1">
            <a:spLocks noRot="1" noChangeAspect="1" noMove="1" noResize="1" noEditPoints="1" noAdjustHandles="1" noChangeArrowheads="1" noChangeShapeType="1" noTextEdit="1"/>
          </p:cNvSpPr>
          <p:nvPr/>
        </p:nvSpPr>
        <p:spPr>
          <a:xfrm>
            <a:off x="4114800" y="2975212"/>
            <a:ext cx="2359685" cy="276999"/>
          </a:xfrm>
          <a:prstGeom prst="rect">
            <a:avLst/>
          </a:prstGeom>
          <a:blipFill rotWithShape="0">
            <a:blip r:embed="rId3"/>
            <a:stretch>
              <a:fillRect l="-1809" t="-2222" r="-1034" b="-40000"/>
            </a:stretch>
          </a:blipFill>
        </p:spPr>
        <p:txBody>
          <a:bodyPr/>
          <a:lstStyle/>
          <a:p>
            <a:r>
              <a:rPr lang="fr-FR">
                <a:no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548680"/>
            <a:ext cx="8229600" cy="5577483"/>
          </a:xfrm>
        </p:spPr>
        <p:txBody>
          <a:bodyPr/>
          <a:lstStyle/>
          <a:p>
            <a:pPr marL="0" indent="0" algn="ctr">
              <a:buNone/>
            </a:pPr>
            <a:r>
              <a:rPr lang="fr-FR" sz="4400" i="1" dirty="0" smtClean="0"/>
              <a:t>Pour </a:t>
            </a:r>
            <a:r>
              <a:rPr lang="fr-FR" sz="4400" b="1" i="1" dirty="0" smtClean="0"/>
              <a:t>comprendre les crises</a:t>
            </a:r>
            <a:r>
              <a:rPr lang="fr-FR" sz="4400" i="1" dirty="0" smtClean="0"/>
              <a:t>, il faut partir non pas des aléas de la Bourse mais de la logique profonde du capitalisme.</a:t>
            </a:r>
          </a:p>
          <a:p>
            <a:pPr>
              <a:lnSpc>
                <a:spcPct val="80000"/>
              </a:lnSpc>
              <a:buFontTx/>
              <a:buNone/>
            </a:pPr>
            <a:r>
              <a:rPr lang="fr-FR" altLang="fr-FR" sz="2800" i="1" u="sng" dirty="0" smtClean="0"/>
              <a:t>«</a:t>
            </a:r>
            <a:r>
              <a:rPr lang="fr-FR" altLang="fr-FR" i="1" u="sng" dirty="0" smtClean="0"/>
              <a:t> Les </a:t>
            </a:r>
            <a:r>
              <a:rPr lang="fr-FR" altLang="fr-FR" i="1" u="sng" dirty="0"/>
              <a:t>représentants de l’économie politique qui tentent d’expliquer les soubresauts de l’industrie et du commerce en les attribuant à la spéculation ressemblent à l’école défunte des philosophes de la nature qui considéraient la fièvre comme la cause fondamentale de toutes les maladies</a:t>
            </a:r>
            <a:r>
              <a:rPr lang="fr-FR" altLang="fr-FR" i="1" dirty="0" smtClean="0"/>
              <a:t>. » (Marx)</a:t>
            </a:r>
            <a:endParaRPr lang="fr-FR" i="1" dirty="0"/>
          </a:p>
        </p:txBody>
      </p:sp>
      <p:sp>
        <p:nvSpPr>
          <p:cNvPr id="2" name="Espace réservé du numéro de diapositive 1"/>
          <p:cNvSpPr>
            <a:spLocks noGrp="1"/>
          </p:cNvSpPr>
          <p:nvPr>
            <p:ph type="sldNum" sz="quarter" idx="12"/>
          </p:nvPr>
        </p:nvSpPr>
        <p:spPr/>
        <p:txBody>
          <a:bodyPr/>
          <a:lstStyle/>
          <a:p>
            <a:pPr>
              <a:defRPr/>
            </a:pPr>
            <a:fld id="{AF23A35D-7AC8-4C54-AA78-0A4E00465508}" type="slidenum">
              <a:rPr lang="fr-FR" altLang="fr-FR" smtClean="0"/>
              <a:pPr>
                <a:defRPr/>
              </a:pPr>
              <a:t>2</a:t>
            </a:fld>
            <a:endParaRPr lang="fr-FR" altLang="fr-FR"/>
          </a:p>
        </p:txBody>
      </p:sp>
    </p:spTree>
    <p:extLst>
      <p:ext uri="{BB962C8B-B14F-4D97-AF65-F5344CB8AC3E}">
        <p14:creationId xmlns:p14="http://schemas.microsoft.com/office/powerpoint/2010/main" val="894288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altLang="fr-FR" sz="3600" b="1" smtClean="0">
                <a:solidFill>
                  <a:schemeClr val="tx1"/>
                </a:solidFill>
              </a:rPr>
              <a:t>Le calcul du taux de profit (2) </a:t>
            </a:r>
            <a:endParaRPr lang="fr-FR" altLang="fr-FR" sz="3600" smtClean="0">
              <a:solidFill>
                <a:schemeClr val="tx1"/>
              </a:solidFill>
            </a:endParaRPr>
          </a:p>
        </p:txBody>
      </p:sp>
      <p:sp>
        <p:nvSpPr>
          <p:cNvPr id="19459" name="Espace réservé du contenu 2"/>
          <p:cNvSpPr>
            <a:spLocks noGrp="1" noRot="1" noChangeAspect="1" noMove="1" noResize="1" noEditPoints="1" noAdjustHandles="1" noChangeArrowheads="1" noChangeShapeType="1" noTextEdit="1"/>
          </p:cNvSpPr>
          <p:nvPr>
            <p:ph idx="1"/>
          </p:nvPr>
        </p:nvSpPr>
        <p:spPr>
          <a:blipFill rotWithShape="0">
            <a:blip r:embed="rId2"/>
            <a:stretch>
              <a:fillRect l="-1852"/>
            </a:stretch>
          </a:blipFill>
          <a:extLst/>
        </p:spPr>
        <p:txBody>
          <a:bodyPr/>
          <a:lstStyle/>
          <a:p>
            <a:r>
              <a:rPr lang="fr-FR">
                <a:noFill/>
              </a:rPr>
              <a:t> </a:t>
            </a:r>
          </a:p>
        </p:txBody>
      </p:sp>
      <p:sp>
        <p:nvSpPr>
          <p:cNvPr id="1946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A1F786C-DB38-47BB-AEDD-50D307ED22FB}" type="slidenum">
              <a:rPr lang="fr-FR" altLang="fr-FR" sz="1400" smtClean="0"/>
              <a:pPr>
                <a:spcBef>
                  <a:spcPct val="0"/>
                </a:spcBef>
                <a:buFontTx/>
                <a:buNone/>
              </a:pPr>
              <a:t>20</a:t>
            </a:fld>
            <a:endParaRPr lang="fr-FR" altLang="fr-FR" sz="1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D5CB18F-ECDA-49D3-A896-1AA16DE49DF2}" type="slidenum">
              <a:rPr lang="fr-FR" altLang="fr-FR" sz="1400" smtClean="0"/>
              <a:pPr>
                <a:spcBef>
                  <a:spcPct val="0"/>
                </a:spcBef>
                <a:buFontTx/>
                <a:buNone/>
              </a:pPr>
              <a:t>21</a:t>
            </a:fld>
            <a:endParaRPr lang="fr-FR" altLang="fr-FR" sz="1400" smtClean="0"/>
          </a:p>
        </p:txBody>
      </p:sp>
      <p:sp>
        <p:nvSpPr>
          <p:cNvPr id="20483" name="Rectangle 2"/>
          <p:cNvSpPr>
            <a:spLocks noGrp="1" noChangeArrowheads="1"/>
          </p:cNvSpPr>
          <p:nvPr>
            <p:ph type="title"/>
          </p:nvPr>
        </p:nvSpPr>
        <p:spPr/>
        <p:txBody>
          <a:bodyPr/>
          <a:lstStyle/>
          <a:p>
            <a:pPr eaLnBrk="1" hangingPunct="1"/>
            <a:r>
              <a:rPr lang="fr-FR" altLang="fr-FR" sz="3600" b="1" dirty="0">
                <a:solidFill>
                  <a:srgbClr val="FF0000"/>
                </a:solidFill>
              </a:rPr>
              <a:t>L</a:t>
            </a:r>
            <a:r>
              <a:rPr lang="fr-FR" altLang="fr-FR" sz="3600" b="1" dirty="0" smtClean="0">
                <a:solidFill>
                  <a:srgbClr val="FF0000"/>
                </a:solidFill>
              </a:rPr>
              <a:t>a loi de la baisse tendancielle du taux de profit</a:t>
            </a:r>
          </a:p>
        </p:txBody>
      </p:sp>
      <p:sp>
        <p:nvSpPr>
          <p:cNvPr id="20484" name="Rectangle 3"/>
          <p:cNvSpPr>
            <a:spLocks noGrp="1" noChangeArrowheads="1"/>
          </p:cNvSpPr>
          <p:nvPr>
            <p:ph type="body" idx="1"/>
          </p:nvPr>
        </p:nvSpPr>
        <p:spPr/>
        <p:txBody>
          <a:bodyPr/>
          <a:lstStyle/>
          <a:p>
            <a:pPr eaLnBrk="1" hangingPunct="1">
              <a:lnSpc>
                <a:spcPct val="90000"/>
              </a:lnSpc>
              <a:buNone/>
            </a:pPr>
            <a:r>
              <a:rPr lang="fr-FR" sz="2800" b="1" dirty="0" smtClean="0"/>
              <a:t>Taux de profit </a:t>
            </a:r>
          </a:p>
          <a:p>
            <a:pPr algn="ctr" eaLnBrk="1" hangingPunct="1">
              <a:lnSpc>
                <a:spcPct val="90000"/>
              </a:lnSpc>
              <a:buNone/>
            </a:pPr>
            <a:r>
              <a:rPr lang="fr-FR" sz="3600" b="1" dirty="0" smtClean="0"/>
              <a:t>Pl /(V+C)= </a:t>
            </a:r>
            <a:r>
              <a:rPr lang="fr-FR" sz="3600" b="1" dirty="0"/>
              <a:t>(Pl / V) / [1 + (C/V)]</a:t>
            </a:r>
          </a:p>
          <a:p>
            <a:pPr eaLnBrk="1" hangingPunct="1">
              <a:lnSpc>
                <a:spcPct val="90000"/>
              </a:lnSpc>
              <a:buFontTx/>
              <a:buNone/>
            </a:pPr>
            <a:endParaRPr lang="fr-FR" altLang="fr-FR" sz="2800" dirty="0" smtClean="0"/>
          </a:p>
          <a:p>
            <a:pPr eaLnBrk="1" hangingPunct="1">
              <a:lnSpc>
                <a:spcPct val="90000"/>
              </a:lnSpc>
              <a:buFontTx/>
              <a:buNone/>
            </a:pPr>
            <a:r>
              <a:rPr lang="fr-FR" altLang="fr-FR" sz="2800" dirty="0" smtClean="0"/>
              <a:t>Pl/V = taux d’exploitation</a:t>
            </a:r>
          </a:p>
          <a:p>
            <a:pPr eaLnBrk="1" hangingPunct="1">
              <a:lnSpc>
                <a:spcPct val="90000"/>
              </a:lnSpc>
              <a:buFontTx/>
              <a:buNone/>
            </a:pPr>
            <a:r>
              <a:rPr lang="fr-FR" altLang="fr-FR" sz="2800" dirty="0" smtClean="0"/>
              <a:t>C / V = composition technique/organique du capital</a:t>
            </a:r>
          </a:p>
          <a:p>
            <a:pPr eaLnBrk="1" hangingPunct="1">
              <a:lnSpc>
                <a:spcPct val="90000"/>
              </a:lnSpc>
              <a:buFontTx/>
              <a:buNone/>
            </a:pPr>
            <a:endParaRPr lang="fr-FR" altLang="fr-FR" sz="2800" dirty="0" smtClean="0"/>
          </a:p>
          <a:p>
            <a:pPr eaLnBrk="1" hangingPunct="1">
              <a:lnSpc>
                <a:spcPct val="90000"/>
              </a:lnSpc>
              <a:buFontTx/>
              <a:buNone/>
            </a:pPr>
            <a:r>
              <a:rPr lang="fr-FR" altLang="fr-FR" sz="2800" dirty="0" smtClean="0"/>
              <a:t>C ayant tendance à augmenter plus vite que V, le dénominateur augmente et le taux de profit a tendance à baisser.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2400" b="1" dirty="0">
                <a:solidFill>
                  <a:srgbClr val="FF0000"/>
                </a:solidFill>
              </a:rPr>
              <a:t>La baisse tendancielle du taux de </a:t>
            </a:r>
            <a:r>
              <a:rPr lang="fr-FR" altLang="fr-FR" sz="2400" b="1" dirty="0" smtClean="0">
                <a:solidFill>
                  <a:srgbClr val="FF0000"/>
                </a:solidFill>
              </a:rPr>
              <a:t>profit</a:t>
            </a:r>
            <a:br>
              <a:rPr lang="fr-FR" altLang="fr-FR" sz="2400" b="1" dirty="0" smtClean="0">
                <a:solidFill>
                  <a:srgbClr val="FF0000"/>
                </a:solidFill>
              </a:rPr>
            </a:br>
            <a:r>
              <a:rPr lang="fr-FR" sz="2400" b="1" dirty="0" smtClean="0"/>
              <a:t>Interview de l’économiste Michel </a:t>
            </a:r>
            <a:r>
              <a:rPr lang="fr-FR" sz="2400" b="1" dirty="0" err="1" smtClean="0"/>
              <a:t>Aglietta</a:t>
            </a:r>
            <a:r>
              <a:rPr lang="fr-FR" sz="2400" b="1" dirty="0" smtClean="0"/>
              <a:t> dans </a:t>
            </a:r>
            <a:r>
              <a:rPr lang="fr-FR" sz="2400" b="1" i="1" dirty="0" smtClean="0"/>
              <a:t>Le Point </a:t>
            </a:r>
            <a:r>
              <a:rPr lang="fr-FR" sz="2400" b="1" dirty="0" smtClean="0"/>
              <a:t>(2 mai 2018)</a:t>
            </a:r>
            <a:endParaRPr lang="fr-FR" sz="2400" b="1" dirty="0"/>
          </a:p>
        </p:txBody>
      </p:sp>
      <p:sp>
        <p:nvSpPr>
          <p:cNvPr id="3" name="Espace réservé du contenu 2"/>
          <p:cNvSpPr>
            <a:spLocks noGrp="1"/>
          </p:cNvSpPr>
          <p:nvPr>
            <p:ph idx="1"/>
          </p:nvPr>
        </p:nvSpPr>
        <p:spPr/>
        <p:txBody>
          <a:bodyPr/>
          <a:lstStyle/>
          <a:p>
            <a:pPr marL="0" indent="0">
              <a:buNone/>
            </a:pPr>
            <a:r>
              <a:rPr lang="fr-FR" sz="2400" dirty="0"/>
              <a:t>Pour Marx, l'innovation est le moyen de réduire la part des salaires (le capital variable</a:t>
            </a:r>
            <a:r>
              <a:rPr lang="fr-FR" sz="2400" dirty="0" smtClean="0"/>
              <a:t>) et </a:t>
            </a:r>
            <a:r>
              <a:rPr lang="fr-FR" sz="2400" dirty="0"/>
              <a:t>d'augmenter le taux de </a:t>
            </a:r>
            <a:r>
              <a:rPr lang="fr-FR" sz="2400" dirty="0" smtClean="0"/>
              <a:t>plus-value.</a:t>
            </a:r>
          </a:p>
          <a:p>
            <a:pPr marL="0" indent="0">
              <a:buNone/>
            </a:pPr>
            <a:r>
              <a:rPr lang="fr-FR" sz="2400" dirty="0" smtClean="0"/>
              <a:t>Mais </a:t>
            </a:r>
            <a:r>
              <a:rPr lang="fr-FR" sz="2400" dirty="0"/>
              <a:t>l'innovation a pour effet de développer le capital constant (la valeur totale des équipements). Ainsi, la productivité a tendance à augmenter avec l'innovation, mais la valeur du capital constant augmente plus vite encore, d'où la baisse du taux de </a:t>
            </a:r>
            <a:r>
              <a:rPr lang="fr-FR" sz="2400" dirty="0" smtClean="0"/>
              <a:t>profit.</a:t>
            </a:r>
          </a:p>
          <a:p>
            <a:pPr marL="0" indent="0">
              <a:buNone/>
            </a:pPr>
            <a:r>
              <a:rPr lang="fr-FR" sz="2400" dirty="0" smtClean="0"/>
              <a:t>Pour </a:t>
            </a:r>
            <a:r>
              <a:rPr lang="fr-FR" sz="2400" dirty="0"/>
              <a:t>la retarder, il faut des innovations susceptibles d'économiser le capital. Ce n'est pas toujours simple. À la fin des années soixante, par exemple, on a connu une baisse du taux de profit lorsque la limite du taylorisme fut atteinte. </a:t>
            </a:r>
          </a:p>
        </p:txBody>
      </p:sp>
      <p:sp>
        <p:nvSpPr>
          <p:cNvPr id="4" name="Espace réservé du numéro de diapositive 3"/>
          <p:cNvSpPr>
            <a:spLocks noGrp="1"/>
          </p:cNvSpPr>
          <p:nvPr>
            <p:ph type="sldNum" sz="quarter" idx="12"/>
          </p:nvPr>
        </p:nvSpPr>
        <p:spPr/>
        <p:txBody>
          <a:bodyPr/>
          <a:lstStyle/>
          <a:p>
            <a:pPr>
              <a:defRPr/>
            </a:pPr>
            <a:fld id="{E9921E36-E2E5-40D1-B3D6-7FA087C63852}" type="slidenum">
              <a:rPr lang="fr-FR" altLang="fr-FR" smtClean="0"/>
              <a:pPr>
                <a:defRPr/>
              </a:pPr>
              <a:t>22</a:t>
            </a:fld>
            <a:endParaRPr lang="fr-FR" altLang="fr-FR"/>
          </a:p>
        </p:txBody>
      </p:sp>
    </p:spTree>
    <p:extLst>
      <p:ext uri="{BB962C8B-B14F-4D97-AF65-F5344CB8AC3E}">
        <p14:creationId xmlns:p14="http://schemas.microsoft.com/office/powerpoint/2010/main" val="3883573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4615125-36C9-48B7-AA36-30D9091FD1E2}" type="slidenum">
              <a:rPr lang="fr-FR" altLang="fr-FR" sz="1400" smtClean="0"/>
              <a:pPr>
                <a:spcBef>
                  <a:spcPct val="0"/>
                </a:spcBef>
                <a:buFontTx/>
                <a:buNone/>
              </a:pPr>
              <a:t>23</a:t>
            </a:fld>
            <a:endParaRPr lang="fr-FR" altLang="fr-FR" sz="1400" smtClean="0"/>
          </a:p>
        </p:txBody>
      </p:sp>
      <p:sp>
        <p:nvSpPr>
          <p:cNvPr id="21507" name="Rectangle 2"/>
          <p:cNvSpPr>
            <a:spLocks noGrp="1" noChangeArrowheads="1"/>
          </p:cNvSpPr>
          <p:nvPr>
            <p:ph type="title"/>
          </p:nvPr>
        </p:nvSpPr>
        <p:spPr/>
        <p:txBody>
          <a:bodyPr/>
          <a:lstStyle/>
          <a:p>
            <a:pPr eaLnBrk="1" hangingPunct="1"/>
            <a:r>
              <a:rPr lang="fr-FR" altLang="fr-FR" sz="3600" b="1" dirty="0" smtClean="0">
                <a:solidFill>
                  <a:srgbClr val="FF0000"/>
                </a:solidFill>
              </a:rPr>
              <a:t>Les capitalistes luttent  contre la baisse tendancielle du taux de profit</a:t>
            </a:r>
          </a:p>
        </p:txBody>
      </p:sp>
      <p:sp>
        <p:nvSpPr>
          <p:cNvPr id="21508" name="Rectangle 3"/>
          <p:cNvSpPr>
            <a:spLocks noGrp="1" noChangeArrowheads="1"/>
          </p:cNvSpPr>
          <p:nvPr>
            <p:ph type="body" idx="1"/>
          </p:nvPr>
        </p:nvSpPr>
        <p:spPr/>
        <p:txBody>
          <a:bodyPr/>
          <a:lstStyle/>
          <a:p>
            <a:pPr eaLnBrk="1" hangingPunct="1">
              <a:buFontTx/>
              <a:buNone/>
            </a:pPr>
            <a:r>
              <a:rPr lang="fr-FR" altLang="fr-FR" b="1" smtClean="0"/>
              <a:t>Pour lutter cette tendance, les capitalistes peuvent d’abord augmenter Pl et le taux d’exploitation Pl / V.</a:t>
            </a:r>
            <a:r>
              <a:rPr lang="fr-FR" altLang="fr-FR" smtClean="0"/>
              <a:t> On distingue plus-value absolue (durée du travail), plus-value relative (taylorisme, mécanisation).</a:t>
            </a:r>
          </a:p>
          <a:p>
            <a:pPr eaLnBrk="1" hangingPunct="1">
              <a:buFontTx/>
              <a:buNone/>
            </a:pPr>
            <a:endParaRPr lang="fr-FR" altLang="fr-F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sz="3600" b="1" dirty="0" smtClean="0">
                <a:solidFill>
                  <a:srgbClr val="FF0000"/>
                </a:solidFill>
                <a:latin typeface="+mn-lt"/>
              </a:rPr>
              <a:t>Les capitalistes luttent contre la baisse tendancielle du taux de profit (suite)</a:t>
            </a:r>
            <a:endParaRPr lang="fr-FR" sz="3600" dirty="0">
              <a:solidFill>
                <a:srgbClr val="FF0000"/>
              </a:solidFill>
              <a:latin typeface="+mn-lt"/>
            </a:endParaRPr>
          </a:p>
        </p:txBody>
      </p:sp>
      <p:sp>
        <p:nvSpPr>
          <p:cNvPr id="22531" name="Espace réservé du contenu 2"/>
          <p:cNvSpPr>
            <a:spLocks noGrp="1"/>
          </p:cNvSpPr>
          <p:nvPr>
            <p:ph idx="1"/>
          </p:nvPr>
        </p:nvSpPr>
        <p:spPr/>
        <p:txBody>
          <a:bodyPr/>
          <a:lstStyle/>
          <a:p>
            <a:pPr eaLnBrk="1" hangingPunct="1">
              <a:buFontTx/>
              <a:buNone/>
            </a:pPr>
            <a:r>
              <a:rPr lang="fr-FR" altLang="fr-FR" smtClean="0"/>
              <a:t>Un autre moyen de ralentir la baisse du taux de profit est, par exemple, la variation des prix relatifs du capital fixe et du capital variable.</a:t>
            </a:r>
          </a:p>
          <a:p>
            <a:pPr eaLnBrk="1" hangingPunct="1">
              <a:buFontTx/>
              <a:buNone/>
            </a:pPr>
            <a:r>
              <a:rPr lang="fr-FR" altLang="fr-FR" smtClean="0"/>
              <a:t>La baisse relative du prix du capital peut compenser l’impact de l’accroissement de la quantité de capital utilisée.</a:t>
            </a:r>
          </a:p>
          <a:p>
            <a:pPr eaLnBrk="1" hangingPunct="1">
              <a:buFontTx/>
              <a:buNone/>
            </a:pPr>
            <a:r>
              <a:rPr lang="fr-FR" altLang="fr-FR" smtClean="0"/>
              <a:t>Même si la composition technique a augmenté, la composition organique reste stable.</a:t>
            </a:r>
          </a:p>
          <a:p>
            <a:endParaRPr lang="fr-FR" altLang="fr-FR" smtClean="0"/>
          </a:p>
        </p:txBody>
      </p:sp>
      <p:sp>
        <p:nvSpPr>
          <p:cNvPr id="2253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963690-8498-4C76-84B7-F1A066E19688}" type="slidenum">
              <a:rPr lang="fr-FR" altLang="fr-FR" smtClean="0"/>
              <a:pPr/>
              <a:t>24</a:t>
            </a:fld>
            <a:endParaRPr lang="fr-FR" altLang="fr-FR"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Taux de profit aux </a:t>
            </a:r>
            <a:r>
              <a:rPr lang="fr-FR" b="1" dirty="0" smtClean="0"/>
              <a:t>États-Unis </a:t>
            </a:r>
            <a:r>
              <a:rPr lang="fr-FR" b="1" dirty="0"/>
              <a:t>et en </a:t>
            </a:r>
            <a:r>
              <a:rPr lang="fr-FR" b="1" dirty="0" smtClean="0"/>
              <a:t>Europe </a:t>
            </a:r>
            <a:r>
              <a:rPr lang="fr-FR" sz="1400" b="1" dirty="0" smtClean="0"/>
              <a:t>(source : Michel Husson)</a:t>
            </a:r>
            <a:endParaRPr lang="fr-FR" sz="1400" dirty="0"/>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1934932"/>
            <a:ext cx="7692846" cy="4684943"/>
          </a:xfrm>
        </p:spPr>
      </p:pic>
      <p:sp>
        <p:nvSpPr>
          <p:cNvPr id="4" name="Espace réservé du numéro de diapositive 3"/>
          <p:cNvSpPr>
            <a:spLocks noGrp="1"/>
          </p:cNvSpPr>
          <p:nvPr>
            <p:ph type="sldNum" sz="quarter" idx="12"/>
          </p:nvPr>
        </p:nvSpPr>
        <p:spPr>
          <a:xfrm>
            <a:off x="725577" y="6381750"/>
            <a:ext cx="8284279" cy="476250"/>
          </a:xfrm>
        </p:spPr>
        <p:txBody>
          <a:bodyPr/>
          <a:lstStyle/>
          <a:p>
            <a:pPr>
              <a:defRPr/>
            </a:pPr>
            <a:fld id="{E9921E36-E2E5-40D1-B3D6-7FA087C63852}" type="slidenum">
              <a:rPr lang="fr-FR" altLang="fr-FR" smtClean="0"/>
              <a:pPr>
                <a:defRPr/>
              </a:pPr>
              <a:t>25</a:t>
            </a:fld>
            <a:endParaRPr lang="fr-FR" altLang="fr-FR"/>
          </a:p>
        </p:txBody>
      </p:sp>
    </p:spTree>
    <p:extLst>
      <p:ext uri="{BB962C8B-B14F-4D97-AF65-F5344CB8AC3E}">
        <p14:creationId xmlns:p14="http://schemas.microsoft.com/office/powerpoint/2010/main" val="1918996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20BE72-607F-48E6-A2CF-DF3D449170F4}" type="slidenum">
              <a:rPr lang="fr-FR" altLang="fr-FR" sz="1400" smtClean="0"/>
              <a:pPr>
                <a:spcBef>
                  <a:spcPct val="0"/>
                </a:spcBef>
                <a:buFontTx/>
                <a:buNone/>
              </a:pPr>
              <a:t>26</a:t>
            </a:fld>
            <a:endParaRPr lang="fr-FR" altLang="fr-FR" sz="1400" smtClean="0"/>
          </a:p>
        </p:txBody>
      </p:sp>
      <p:sp>
        <p:nvSpPr>
          <p:cNvPr id="25603" name="Rectangle 2"/>
          <p:cNvSpPr>
            <a:spLocks noGrp="1" noChangeArrowheads="1"/>
          </p:cNvSpPr>
          <p:nvPr>
            <p:ph type="title" idx="4294967295"/>
          </p:nvPr>
        </p:nvSpPr>
        <p:spPr/>
        <p:txBody>
          <a:bodyPr/>
          <a:lstStyle/>
          <a:p>
            <a:pPr eaLnBrk="1" hangingPunct="1"/>
            <a:r>
              <a:rPr lang="fr-FR" altLang="fr-FR" sz="4000" b="1" smtClean="0">
                <a:solidFill>
                  <a:srgbClr val="FF0000"/>
                </a:solidFill>
              </a:rPr>
              <a:t>Le capitalisme va de crise en crise</a:t>
            </a:r>
          </a:p>
        </p:txBody>
      </p:sp>
      <p:sp>
        <p:nvSpPr>
          <p:cNvPr id="25604" name="Rectangle 3"/>
          <p:cNvSpPr>
            <a:spLocks noGrp="1" noChangeArrowheads="1"/>
          </p:cNvSpPr>
          <p:nvPr>
            <p:ph type="body" idx="4294967295"/>
          </p:nvPr>
        </p:nvSpPr>
        <p:spPr/>
        <p:txBody>
          <a:bodyPr/>
          <a:lstStyle/>
          <a:p>
            <a:pPr eaLnBrk="1" hangingPunct="1"/>
            <a:r>
              <a:rPr lang="fr-FR" altLang="fr-FR" sz="4000" smtClean="0"/>
              <a:t>Déséquilibres et crises renvoient fondamentalement à la logique de la production pour le profit</a:t>
            </a:r>
          </a:p>
          <a:p>
            <a:pPr eaLnBrk="1" hangingPunct="1"/>
            <a:r>
              <a:rPr lang="fr-FR" altLang="fr-FR" sz="4000" smtClean="0"/>
              <a:t>Un capitaliste ne peut décider de rester à l’écart de la concurrence</a:t>
            </a:r>
          </a:p>
          <a:p>
            <a:pPr eaLnBrk="1" hangingPunct="1"/>
            <a:r>
              <a:rPr lang="fr-FR" altLang="fr-FR" sz="4000" smtClean="0"/>
              <a:t>Accumulation désordonnée et spéculation sont inévitables dans ce système</a:t>
            </a:r>
          </a:p>
          <a:p>
            <a:pPr eaLnBrk="1" hangingPunct="1"/>
            <a:endParaRPr lang="fr-FR" altLang="fr-FR" smtClean="0"/>
          </a:p>
          <a:p>
            <a:pPr eaLnBrk="1" hangingPunct="1"/>
            <a:endParaRPr lang="fr-FR" altLang="fr-FR" smtClean="0"/>
          </a:p>
          <a:p>
            <a:pPr eaLnBrk="1" hangingPunct="1"/>
            <a:endParaRPr lang="fr-FR" altLang="fr-FR" smtClean="0"/>
          </a:p>
        </p:txBody>
      </p:sp>
      <p:sp>
        <p:nvSpPr>
          <p:cNvPr id="25605"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7ED18CCB-EC3C-43B3-BC99-DF151A84A7F0}" type="slidenum">
              <a:rPr lang="fr-FR" altLang="fr-FR" sz="1400"/>
              <a:pPr algn="r" eaLnBrk="1" hangingPunct="1">
                <a:spcBef>
                  <a:spcPct val="0"/>
                </a:spcBef>
                <a:buFontTx/>
                <a:buNone/>
              </a:pPr>
              <a:t>26</a:t>
            </a:fld>
            <a:endParaRPr lang="fr-FR" altLang="fr-FR" sz="1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5747CAD-BAED-4B8F-8F94-99CA6AF7321F}" type="slidenum">
              <a:rPr lang="fr-FR" altLang="fr-FR" sz="1400" smtClean="0"/>
              <a:pPr>
                <a:spcBef>
                  <a:spcPct val="0"/>
                </a:spcBef>
                <a:buFontTx/>
                <a:buNone/>
              </a:pPr>
              <a:t>27</a:t>
            </a:fld>
            <a:endParaRPr lang="fr-FR" altLang="fr-FR" sz="1400" smtClean="0"/>
          </a:p>
        </p:txBody>
      </p:sp>
      <p:sp>
        <p:nvSpPr>
          <p:cNvPr id="26627" name="Rectangle 5"/>
          <p:cNvSpPr>
            <a:spLocks noGrp="1" noChangeArrowheads="1"/>
          </p:cNvSpPr>
          <p:nvPr>
            <p:ph type="title"/>
          </p:nvPr>
        </p:nvSpPr>
        <p:spPr/>
        <p:txBody>
          <a:bodyPr/>
          <a:lstStyle/>
          <a:p>
            <a:pPr eaLnBrk="1" hangingPunct="1"/>
            <a:r>
              <a:rPr lang="fr-FR" altLang="fr-FR" b="1" smtClean="0"/>
              <a:t>Les cycles économiques</a:t>
            </a:r>
          </a:p>
        </p:txBody>
      </p:sp>
      <p:sp>
        <p:nvSpPr>
          <p:cNvPr id="26628" name="Espace réservé du contenu 2"/>
          <p:cNvSpPr>
            <a:spLocks noGrp="1"/>
          </p:cNvSpPr>
          <p:nvPr>
            <p:ph type="body" idx="1"/>
          </p:nvPr>
        </p:nvSpPr>
        <p:spPr/>
        <p:txBody>
          <a:bodyPr/>
          <a:lstStyle/>
          <a:p>
            <a:pPr eaLnBrk="1" hangingPunct="1"/>
            <a:r>
              <a:rPr lang="fr-FR" altLang="fr-FR" sz="3600" smtClean="0"/>
              <a:t>Ces crises sont plus ou moins graves</a:t>
            </a:r>
          </a:p>
          <a:p>
            <a:pPr eaLnBrk="1" hangingPunct="1"/>
            <a:r>
              <a:rPr lang="fr-FR" altLang="fr-FR" sz="3600" smtClean="0"/>
              <a:t>Elles se manifestent souvent d’abord dans la sphère financière même si leur vraie cause se trouve dans l’économie réelle</a:t>
            </a:r>
          </a:p>
          <a:p>
            <a:pPr eaLnBrk="1" hangingPunct="1"/>
            <a:r>
              <a:rPr lang="fr-FR" altLang="fr-FR" sz="3600" smtClean="0"/>
              <a:t>Elles permettent de distinguer des cycles économiques.</a:t>
            </a:r>
          </a:p>
          <a:p>
            <a:pPr eaLnBrk="1" hangingPunct="1"/>
            <a:endParaRPr lang="fr-FR" altLang="fr-FR" sz="3600" smtClean="0"/>
          </a:p>
          <a:p>
            <a:pPr eaLnBrk="1" hangingPunct="1"/>
            <a:endParaRPr lang="fr-FR" altLang="fr-FR" smtClean="0"/>
          </a:p>
        </p:txBody>
      </p:sp>
      <p:sp>
        <p:nvSpPr>
          <p:cNvPr id="26629" name="Espace réservé du numéro de diapositive 2"/>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21770F35-047C-4C6B-A3AB-F7FDC19805D5}" type="slidenum">
              <a:rPr lang="fr-FR" altLang="fr-FR" sz="1400"/>
              <a:pPr algn="r" eaLnBrk="1" hangingPunct="1">
                <a:spcBef>
                  <a:spcPct val="0"/>
                </a:spcBef>
                <a:buFontTx/>
                <a:buNone/>
              </a:pPr>
              <a:t>27</a:t>
            </a:fld>
            <a:endParaRPr lang="fr-FR" altLang="fr-FR"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7E70357-2AE5-49D5-9E2F-DF92C221D092}" type="slidenum">
              <a:rPr lang="fr-FR" altLang="fr-FR" sz="1400" smtClean="0"/>
              <a:pPr>
                <a:spcBef>
                  <a:spcPct val="0"/>
                </a:spcBef>
                <a:buFontTx/>
                <a:buNone/>
              </a:pPr>
              <a:t>28</a:t>
            </a:fld>
            <a:endParaRPr lang="fr-FR" altLang="fr-FR" sz="1400" smtClean="0"/>
          </a:p>
        </p:txBody>
      </p:sp>
      <p:sp>
        <p:nvSpPr>
          <p:cNvPr id="27651" name="Rectangle 2"/>
          <p:cNvSpPr>
            <a:spLocks noGrp="1" noChangeArrowheads="1"/>
          </p:cNvSpPr>
          <p:nvPr>
            <p:ph type="title"/>
          </p:nvPr>
        </p:nvSpPr>
        <p:spPr/>
        <p:txBody>
          <a:bodyPr/>
          <a:lstStyle/>
          <a:p>
            <a:pPr eaLnBrk="1" hangingPunct="1"/>
            <a:r>
              <a:rPr lang="fr-FR" altLang="fr-FR" sz="4000" b="1" smtClean="0">
                <a:solidFill>
                  <a:srgbClr val="FF0000"/>
                </a:solidFill>
              </a:rPr>
              <a:t>Les crises : différentes explications parmi les marxistes</a:t>
            </a:r>
          </a:p>
        </p:txBody>
      </p:sp>
      <p:sp>
        <p:nvSpPr>
          <p:cNvPr id="27652" name="Rectangle 3"/>
          <p:cNvSpPr>
            <a:spLocks noGrp="1" noChangeArrowheads="1"/>
          </p:cNvSpPr>
          <p:nvPr>
            <p:ph type="body" idx="1"/>
          </p:nvPr>
        </p:nvSpPr>
        <p:spPr/>
        <p:txBody>
          <a:bodyPr/>
          <a:lstStyle/>
          <a:p>
            <a:pPr eaLnBrk="1" hangingPunct="1">
              <a:lnSpc>
                <a:spcPct val="80000"/>
              </a:lnSpc>
              <a:buFontTx/>
              <a:buNone/>
            </a:pPr>
            <a:r>
              <a:rPr lang="fr-FR" altLang="fr-FR" sz="2000" b="1" smtClean="0"/>
              <a:t>Quatre thèses différentes </a:t>
            </a:r>
            <a:r>
              <a:rPr lang="fr-FR" altLang="fr-FR" sz="2000" smtClean="0"/>
              <a:t>:</a:t>
            </a:r>
          </a:p>
          <a:p>
            <a:pPr eaLnBrk="1" hangingPunct="1">
              <a:lnSpc>
                <a:spcPct val="80000"/>
              </a:lnSpc>
              <a:buFontTx/>
              <a:buNone/>
            </a:pPr>
            <a:r>
              <a:rPr lang="fr-FR" altLang="fr-FR" sz="2000" b="1" smtClean="0"/>
              <a:t>* la baisse du taux de plus-value </a:t>
            </a:r>
            <a:r>
              <a:rPr lang="fr-FR" altLang="fr-FR" sz="2000" smtClean="0"/>
              <a:t>: pendant la période d’expansion, le chômage diminue et les travailleurs sont en meilleure position pour obtenir des améliorations de leur situation.</a:t>
            </a:r>
          </a:p>
          <a:p>
            <a:pPr eaLnBrk="1" hangingPunct="1">
              <a:lnSpc>
                <a:spcPct val="80000"/>
              </a:lnSpc>
              <a:buFontTx/>
              <a:buNone/>
            </a:pPr>
            <a:r>
              <a:rPr lang="fr-FR" altLang="fr-FR" sz="2000" b="1" smtClean="0"/>
              <a:t>* la sous-consommation </a:t>
            </a:r>
            <a:r>
              <a:rPr lang="fr-FR" altLang="fr-FR" sz="2000" smtClean="0"/>
              <a:t>: la logique du profit conduit les capitalistes à limiter les revenus des travailleurs donc leur consommation ce qui conduit à l’apparition d’un écart entre les capacités de production et la demande adressée au secteur II (biens de consommation) qui se répercute ensuite sur le secteur I (biens de production).</a:t>
            </a:r>
          </a:p>
          <a:p>
            <a:pPr eaLnBrk="1" hangingPunct="1">
              <a:lnSpc>
                <a:spcPct val="80000"/>
              </a:lnSpc>
            </a:pPr>
            <a:r>
              <a:rPr lang="fr-FR" altLang="fr-FR" sz="2000" b="1" smtClean="0"/>
              <a:t>la suraccumulation </a:t>
            </a:r>
            <a:r>
              <a:rPr lang="fr-FR" altLang="fr-FR" sz="2000" smtClean="0"/>
              <a:t>: l’importance de l’investissement conduit au déclin de la rentabilité du capital : la masse de la plus-value est insuffisante par rapport au capital. C/V augmente plus vite que Pl/V ----&gt; le taux de profit diminue.</a:t>
            </a:r>
          </a:p>
          <a:p>
            <a:pPr eaLnBrk="1" hangingPunct="1">
              <a:lnSpc>
                <a:spcPct val="80000"/>
              </a:lnSpc>
            </a:pPr>
            <a:r>
              <a:rPr lang="fr-FR" altLang="fr-FR" sz="2000" b="1" smtClean="0"/>
              <a:t>la disproportionnalité </a:t>
            </a:r>
            <a:r>
              <a:rPr lang="fr-FR" altLang="fr-FR" sz="2000" smtClean="0"/>
              <a:t>entre secteur I et secteur II : dans les conditions de la concurrence capitaliste, les investissements évoluent en fonction d’une multitude de décisions de capitalistes individuels qui ne permettent pas de respecter les conditions d’équilibre entre secteurs I  et II.</a:t>
            </a:r>
          </a:p>
          <a:p>
            <a:pPr eaLnBrk="1" hangingPunct="1">
              <a:lnSpc>
                <a:spcPct val="80000"/>
              </a:lnSpc>
            </a:pPr>
            <a:endParaRPr lang="fr-FR" altLang="fr-FR" sz="2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D37C7CD-3D81-45B6-9E7C-AFF252AFED07}" type="slidenum">
              <a:rPr lang="fr-FR" altLang="fr-FR" sz="1400" smtClean="0"/>
              <a:pPr>
                <a:spcBef>
                  <a:spcPct val="0"/>
                </a:spcBef>
                <a:buFontTx/>
                <a:buNone/>
              </a:pPr>
              <a:t>29</a:t>
            </a:fld>
            <a:endParaRPr lang="fr-FR" altLang="fr-FR" sz="1400" smtClean="0"/>
          </a:p>
        </p:txBody>
      </p:sp>
      <p:sp>
        <p:nvSpPr>
          <p:cNvPr id="28675" name="Rectangle 2"/>
          <p:cNvSpPr>
            <a:spLocks noGrp="1" noChangeArrowheads="1"/>
          </p:cNvSpPr>
          <p:nvPr>
            <p:ph type="title"/>
          </p:nvPr>
        </p:nvSpPr>
        <p:spPr/>
        <p:txBody>
          <a:bodyPr/>
          <a:lstStyle/>
          <a:p>
            <a:pPr eaLnBrk="1" hangingPunct="1"/>
            <a:r>
              <a:rPr lang="fr-FR" altLang="fr-FR" sz="4000" b="1" smtClean="0">
                <a:solidFill>
                  <a:srgbClr val="FF0000"/>
                </a:solidFill>
              </a:rPr>
              <a:t>Limites des explications mono causales</a:t>
            </a:r>
          </a:p>
        </p:txBody>
      </p:sp>
      <p:sp>
        <p:nvSpPr>
          <p:cNvPr id="28676" name="Rectangle 3"/>
          <p:cNvSpPr>
            <a:spLocks noGrp="1" noChangeArrowheads="1"/>
          </p:cNvSpPr>
          <p:nvPr>
            <p:ph type="body" idx="1"/>
          </p:nvPr>
        </p:nvSpPr>
        <p:spPr>
          <a:xfrm>
            <a:off x="457200" y="1600200"/>
            <a:ext cx="8229600" cy="4997450"/>
          </a:xfrm>
        </p:spPr>
        <p:txBody>
          <a:bodyPr/>
          <a:lstStyle/>
          <a:p>
            <a:pPr eaLnBrk="1" hangingPunct="1">
              <a:lnSpc>
                <a:spcPct val="80000"/>
              </a:lnSpc>
              <a:buFontTx/>
              <a:buNone/>
            </a:pPr>
            <a:r>
              <a:rPr lang="fr-FR" altLang="fr-FR" sz="2000" b="1" smtClean="0"/>
              <a:t>En fait, ces différents facteurs se combinent.</a:t>
            </a:r>
          </a:p>
          <a:p>
            <a:pPr eaLnBrk="1" hangingPunct="1">
              <a:lnSpc>
                <a:spcPct val="80000"/>
              </a:lnSpc>
            </a:pPr>
            <a:r>
              <a:rPr lang="fr-FR" altLang="fr-FR" sz="2000" smtClean="0"/>
              <a:t> </a:t>
            </a:r>
            <a:r>
              <a:rPr lang="fr-FR" altLang="fr-FR" sz="2000" b="1" smtClean="0"/>
              <a:t>Les explications par la baisse du taux de profit tendent à sous-estimer la nécessité le problème de la réalisation. </a:t>
            </a:r>
            <a:r>
              <a:rPr lang="fr-FR" altLang="fr-FR" sz="1800" smtClean="0"/>
              <a:t>Le problème des capitalistes n’est pas seulement que les conditions de la production permettent d’extraire une plus-value suffisante des travailleurs : le profit n’est que potentiel tant que les marchandises n’ont pas été vendues.</a:t>
            </a:r>
          </a:p>
          <a:p>
            <a:pPr eaLnBrk="1" hangingPunct="1">
              <a:lnSpc>
                <a:spcPct val="80000"/>
              </a:lnSpc>
            </a:pPr>
            <a:endParaRPr lang="fr-FR" altLang="fr-FR" sz="1800" smtClean="0"/>
          </a:p>
          <a:p>
            <a:pPr eaLnBrk="1" hangingPunct="1">
              <a:lnSpc>
                <a:spcPct val="80000"/>
              </a:lnSpc>
            </a:pPr>
            <a:r>
              <a:rPr lang="fr-FR" altLang="fr-FR" sz="2000" b="1" smtClean="0"/>
              <a:t>Quant aux explications par la sous-consommation, elles amènent à la conclusion que les crises seraient évitées si les salaires augmentaient régulièrement ou si l’Etat distribuait un pouvoir d’achat additionnel sous forme de prestations sociales</a:t>
            </a:r>
            <a:r>
              <a:rPr lang="fr-FR" altLang="fr-FR" sz="1800" smtClean="0"/>
              <a:t>. Ce type de dispositif permettrait d’amortir les fluctuations mais il doit rester circonscrit aux limites de la production pour le profit sous peine de freiner l’accumulation du capital.</a:t>
            </a:r>
          </a:p>
          <a:p>
            <a:pPr eaLnBrk="1" hangingPunct="1">
              <a:lnSpc>
                <a:spcPct val="80000"/>
              </a:lnSpc>
            </a:pPr>
            <a:endParaRPr lang="fr-FR" altLang="fr-FR" sz="2000" smtClean="0"/>
          </a:p>
          <a:p>
            <a:pPr eaLnBrk="1" hangingPunct="1">
              <a:lnSpc>
                <a:spcPct val="80000"/>
              </a:lnSpc>
            </a:pPr>
            <a:r>
              <a:rPr lang="fr-FR" altLang="fr-FR" sz="2000" b="1" smtClean="0"/>
              <a:t>Enfin, les théories de la suraccumulation et de la baisse de la rentabilité du capital conduisent à l’inverse à l’idée que le remède réside dans la baisse des salaires. </a:t>
            </a:r>
            <a:r>
              <a:rPr lang="fr-FR" altLang="fr-FR" sz="1800" smtClean="0"/>
              <a:t>En fait, il peut en résulter une chute de la demande ce qui renforcerait les difficultés de réalisation (sauf si les débouchés extérieurs augmentent).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B11D61-68AC-43FB-A5BA-756BD69EE0A2}" type="slidenum">
              <a:rPr lang="fr-FR" altLang="fr-FR" sz="1400" smtClean="0"/>
              <a:pPr>
                <a:spcBef>
                  <a:spcPct val="0"/>
                </a:spcBef>
                <a:buFontTx/>
                <a:buNone/>
              </a:pPr>
              <a:t>3</a:t>
            </a:fld>
            <a:endParaRPr lang="fr-FR" altLang="fr-FR" sz="1400" smtClean="0"/>
          </a:p>
        </p:txBody>
      </p:sp>
      <p:sp>
        <p:nvSpPr>
          <p:cNvPr id="4099" name="Titre 1"/>
          <p:cNvSpPr>
            <a:spLocks noGrp="1"/>
          </p:cNvSpPr>
          <p:nvPr>
            <p:ph type="title" idx="4294967295"/>
          </p:nvPr>
        </p:nvSpPr>
        <p:spPr/>
        <p:txBody>
          <a:bodyPr/>
          <a:lstStyle/>
          <a:p>
            <a:pPr eaLnBrk="1" hangingPunct="1"/>
            <a:r>
              <a:rPr lang="fr-FR" altLang="fr-FR" b="1" smtClean="0">
                <a:solidFill>
                  <a:srgbClr val="FF0000"/>
                </a:solidFill>
              </a:rPr>
              <a:t>L’accumulation capitaliste</a:t>
            </a:r>
          </a:p>
        </p:txBody>
      </p:sp>
      <p:sp>
        <p:nvSpPr>
          <p:cNvPr id="4100" name="Espace réservé du contenu 2"/>
          <p:cNvSpPr>
            <a:spLocks noGrp="1"/>
          </p:cNvSpPr>
          <p:nvPr>
            <p:ph idx="4294967295"/>
          </p:nvPr>
        </p:nvSpPr>
        <p:spPr/>
        <p:txBody>
          <a:bodyPr/>
          <a:lstStyle/>
          <a:p>
            <a:pPr eaLnBrk="1" hangingPunct="1">
              <a:buFontTx/>
              <a:buNone/>
            </a:pPr>
            <a:r>
              <a:rPr lang="fr-FR" altLang="fr-FR" smtClean="0"/>
              <a:t>Le profit capitaliste est utilisé à deux fins :</a:t>
            </a:r>
          </a:p>
          <a:p>
            <a:pPr eaLnBrk="1" hangingPunct="1"/>
            <a:r>
              <a:rPr lang="fr-FR" altLang="fr-FR" smtClean="0"/>
              <a:t>la satisfaction des besoins de consommation des capitalistes</a:t>
            </a:r>
          </a:p>
          <a:p>
            <a:pPr eaLnBrk="1" hangingPunct="1"/>
            <a:r>
              <a:rPr lang="fr-FR" altLang="fr-FR" smtClean="0"/>
              <a:t>l’acquisition de moyens de production et de forces de travail supplémentaires. </a:t>
            </a:r>
          </a:p>
          <a:p>
            <a:pPr eaLnBrk="1" hangingPunct="1">
              <a:buFontTx/>
              <a:buNone/>
            </a:pPr>
            <a:r>
              <a:rPr lang="fr-FR" altLang="fr-FR" smtClean="0"/>
              <a:t>C’est cet élargissement de l’échelle de la production qui  constitue l’accumulation capitaliste.</a:t>
            </a:r>
          </a:p>
          <a:p>
            <a:pPr eaLnBrk="1" hangingPunct="1">
              <a:buFontTx/>
              <a:buNone/>
            </a:pPr>
            <a:r>
              <a:rPr lang="fr-FR" altLang="fr-FR" sz="2400" smtClean="0"/>
              <a:t>C’est ce qui différencie le capitaliste du grand propriétaire foncier.</a:t>
            </a:r>
          </a:p>
        </p:txBody>
      </p:sp>
      <p:sp>
        <p:nvSpPr>
          <p:cNvPr id="4101" name="Espace réservé du numéro de diapositiv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1150D602-3A0F-4689-B87E-0846308E8D35}" type="slidenum">
              <a:rPr lang="fr-FR" altLang="fr-FR" sz="1400"/>
              <a:pPr algn="r" eaLnBrk="1" hangingPunct="1">
                <a:spcBef>
                  <a:spcPct val="0"/>
                </a:spcBef>
                <a:buFontTx/>
                <a:buNone/>
              </a:pPr>
              <a:t>3</a:t>
            </a:fld>
            <a:endParaRPr lang="fr-FR" altLang="fr-FR"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fr-FR" altLang="fr-FR" b="1" smtClean="0">
                <a:solidFill>
                  <a:srgbClr val="FF0000"/>
                </a:solidFill>
              </a:rPr>
              <a:t>Pour chaque crise</a:t>
            </a:r>
          </a:p>
        </p:txBody>
      </p:sp>
      <p:sp>
        <p:nvSpPr>
          <p:cNvPr id="3" name="Espace réservé du contenu 2"/>
          <p:cNvSpPr>
            <a:spLocks noGrp="1"/>
          </p:cNvSpPr>
          <p:nvPr>
            <p:ph idx="1"/>
          </p:nvPr>
        </p:nvSpPr>
        <p:spPr/>
        <p:txBody>
          <a:bodyPr/>
          <a:lstStyle/>
          <a:p>
            <a:pPr marL="0" indent="0" algn="ctr">
              <a:lnSpc>
                <a:spcPct val="90000"/>
              </a:lnSpc>
              <a:buFontTx/>
              <a:buNone/>
              <a:defRPr/>
            </a:pPr>
            <a:endParaRPr lang="fr-FR" altLang="fr-FR" sz="4000" b="1" dirty="0" smtClean="0">
              <a:solidFill>
                <a:srgbClr val="FF0000"/>
              </a:solidFill>
            </a:endParaRPr>
          </a:p>
          <a:p>
            <a:pPr marL="0" indent="0" algn="ctr">
              <a:lnSpc>
                <a:spcPct val="90000"/>
              </a:lnSpc>
              <a:buFontTx/>
              <a:buNone/>
              <a:defRPr/>
            </a:pPr>
            <a:r>
              <a:rPr lang="fr-FR" altLang="fr-FR" sz="4000" b="1" dirty="0" smtClean="0"/>
              <a:t>Comme l’a écrit Lénine</a:t>
            </a:r>
            <a:endParaRPr lang="fr-FR" altLang="fr-FR" sz="4000" i="1" dirty="0" smtClean="0"/>
          </a:p>
          <a:p>
            <a:pPr marL="0" indent="0" algn="ctr">
              <a:lnSpc>
                <a:spcPct val="90000"/>
              </a:lnSpc>
              <a:buFontTx/>
              <a:buNone/>
              <a:defRPr/>
            </a:pPr>
            <a:r>
              <a:rPr lang="fr-FR" altLang="fr-FR" sz="4000" i="1" dirty="0" smtClean="0"/>
              <a:t>« Faire l’analyse concrète d’une situation concrète ».</a:t>
            </a:r>
          </a:p>
          <a:p>
            <a:pPr marL="0" indent="0" algn="ctr">
              <a:lnSpc>
                <a:spcPct val="90000"/>
              </a:lnSpc>
              <a:buFontTx/>
              <a:buNone/>
              <a:defRPr/>
            </a:pPr>
            <a:endParaRPr lang="fr-FR" altLang="fr-FR" sz="4000" b="1" i="1" dirty="0" smtClean="0"/>
          </a:p>
          <a:p>
            <a:pPr marL="0" indent="0">
              <a:lnSpc>
                <a:spcPct val="90000"/>
              </a:lnSpc>
              <a:buFontTx/>
              <a:buNone/>
              <a:defRPr/>
            </a:pPr>
            <a:r>
              <a:rPr lang="fr-FR" altLang="fr-FR" sz="4000" b="1" dirty="0" smtClean="0"/>
              <a:t>Ce qui implique d’intégrer…</a:t>
            </a:r>
          </a:p>
          <a:p>
            <a:pPr>
              <a:defRPr/>
            </a:pPr>
            <a:endParaRPr lang="fr-FR" dirty="0"/>
          </a:p>
        </p:txBody>
      </p:sp>
      <p:sp>
        <p:nvSpPr>
          <p:cNvPr id="2970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F2CEB5-BFF8-4DA6-8C33-88F9DB57C2FC}" type="slidenum">
              <a:rPr lang="fr-FR" altLang="fr-FR" sz="1400" smtClean="0"/>
              <a:pPr>
                <a:spcBef>
                  <a:spcPct val="0"/>
                </a:spcBef>
                <a:buFontTx/>
                <a:buNone/>
              </a:pPr>
              <a:t>30</a:t>
            </a:fld>
            <a:endParaRPr lang="fr-FR" altLang="fr-FR"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smtClean="0"/>
              <a:t>Le capitalisme ne fait pas qu’exploiter les travailleurs (ses)</a:t>
            </a:r>
            <a:endParaRPr lang="fr-FR" sz="4000" b="1" dirty="0"/>
          </a:p>
        </p:txBody>
      </p:sp>
      <p:sp>
        <p:nvSpPr>
          <p:cNvPr id="3" name="Espace réservé du contenu 2"/>
          <p:cNvSpPr>
            <a:spLocks noGrp="1"/>
          </p:cNvSpPr>
          <p:nvPr>
            <p:ph idx="1"/>
          </p:nvPr>
        </p:nvSpPr>
        <p:spPr/>
        <p:txBody>
          <a:bodyPr/>
          <a:lstStyle/>
          <a:p>
            <a:pPr marL="0" indent="0">
              <a:buNone/>
            </a:pPr>
            <a:r>
              <a:rPr lang="fr-FR" sz="2800" i="1" dirty="0" smtClean="0"/>
              <a:t>« La </a:t>
            </a:r>
            <a:r>
              <a:rPr lang="fr-FR" sz="2800" i="1" dirty="0"/>
              <a:t>production capitaliste ne développe donc la technique et la combinaison du procès de production sociale qu'en épuisant en même temps les deux sources d'où jaillit toute richesse </a:t>
            </a:r>
            <a:r>
              <a:rPr lang="fr-FR" sz="2800" i="1" dirty="0" smtClean="0"/>
              <a:t>: </a:t>
            </a:r>
            <a:r>
              <a:rPr lang="fr-FR" sz="2800" i="1" dirty="0"/>
              <a:t>l</a:t>
            </a:r>
            <a:r>
              <a:rPr lang="fr-FR" sz="2800" i="1" dirty="0" smtClean="0"/>
              <a:t>a </a:t>
            </a:r>
            <a:r>
              <a:rPr lang="fr-FR" sz="2800" i="1" dirty="0"/>
              <a:t>terre et le travailleur</a:t>
            </a:r>
            <a:r>
              <a:rPr lang="fr-FR" sz="2800" i="1" dirty="0" smtClean="0"/>
              <a:t>. » (Marx, Le Capital).</a:t>
            </a:r>
          </a:p>
          <a:p>
            <a:pPr marL="0" indent="0">
              <a:buNone/>
            </a:pPr>
            <a:r>
              <a:rPr lang="fr-FR" sz="2000" b="1" dirty="0" smtClean="0">
                <a:solidFill>
                  <a:srgbClr val="FF0000"/>
                </a:solidFill>
              </a:rPr>
              <a:t>Cette dimension doit être intégrée à l’analyse de la crise actuelle </a:t>
            </a:r>
            <a:r>
              <a:rPr lang="fr-FR" sz="2000" dirty="0" smtClean="0"/>
              <a:t>cf. texte de François </a:t>
            </a:r>
            <a:r>
              <a:rPr lang="fr-FR" sz="2000" dirty="0" err="1" smtClean="0"/>
              <a:t>Chesnais</a:t>
            </a:r>
            <a:r>
              <a:rPr lang="fr-FR" sz="2000" dirty="0" smtClean="0"/>
              <a:t> dans les documents </a:t>
            </a:r>
            <a:r>
              <a:rPr lang="fr-FR" sz="2000" i="1" dirty="0" smtClean="0"/>
              <a:t>: « L’exploitation </a:t>
            </a:r>
            <a:r>
              <a:rPr lang="fr-FR" sz="2000" i="1" dirty="0"/>
              <a:t>sans limites de la force de travail achetée et l’exploitation sans limites et jusqu’à épuisement des ressources naturelles – accompagnées à partir du milieu du 20e siècle par des modes de produire et de consommer provoquant la croissance exponentielle des émissions de gaz à effets de serre – vont </a:t>
            </a:r>
            <a:r>
              <a:rPr lang="fr-FR" sz="2000" i="1" dirty="0" smtClean="0"/>
              <a:t>ensemble ».</a:t>
            </a:r>
            <a:endParaRPr lang="fr-FR" sz="2000" i="1" dirty="0"/>
          </a:p>
        </p:txBody>
      </p:sp>
      <p:sp>
        <p:nvSpPr>
          <p:cNvPr id="4" name="Espace réservé du numéro de diapositive 3"/>
          <p:cNvSpPr>
            <a:spLocks noGrp="1"/>
          </p:cNvSpPr>
          <p:nvPr>
            <p:ph type="sldNum" sz="quarter" idx="12"/>
          </p:nvPr>
        </p:nvSpPr>
        <p:spPr/>
        <p:txBody>
          <a:bodyPr/>
          <a:lstStyle/>
          <a:p>
            <a:pPr>
              <a:defRPr/>
            </a:pPr>
            <a:fld id="{E9921E36-E2E5-40D1-B3D6-7FA087C63852}" type="slidenum">
              <a:rPr lang="fr-FR" altLang="fr-FR" smtClean="0"/>
              <a:pPr>
                <a:defRPr/>
              </a:pPr>
              <a:t>31</a:t>
            </a:fld>
            <a:endParaRPr lang="fr-FR" altLang="fr-FR"/>
          </a:p>
        </p:txBody>
      </p:sp>
    </p:spTree>
    <p:extLst>
      <p:ext uri="{BB962C8B-B14F-4D97-AF65-F5344CB8AC3E}">
        <p14:creationId xmlns:p14="http://schemas.microsoft.com/office/powerpoint/2010/main" val="4075622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Une question majeure</a:t>
            </a:r>
            <a:endParaRPr lang="fr-FR" b="1" dirty="0">
              <a:solidFill>
                <a:srgbClr val="FF0000"/>
              </a:solidFill>
            </a:endParaRPr>
          </a:p>
        </p:txBody>
      </p:sp>
      <p:sp>
        <p:nvSpPr>
          <p:cNvPr id="3" name="Espace réservé du contenu 2"/>
          <p:cNvSpPr>
            <a:spLocks noGrp="1"/>
          </p:cNvSpPr>
          <p:nvPr>
            <p:ph idx="1"/>
          </p:nvPr>
        </p:nvSpPr>
        <p:spPr>
          <a:xfrm>
            <a:off x="457200" y="1268760"/>
            <a:ext cx="8229600" cy="4857403"/>
          </a:xfrm>
        </p:spPr>
        <p:txBody>
          <a:bodyPr/>
          <a:lstStyle/>
          <a:p>
            <a:pPr marL="0" indent="0">
              <a:buNone/>
            </a:pPr>
            <a:r>
              <a:rPr lang="fr-FR" sz="2800" dirty="0"/>
              <a:t>S</a:t>
            </a:r>
            <a:r>
              <a:rPr lang="fr-FR" sz="2800" dirty="0" smtClean="0"/>
              <a:t>avoir </a:t>
            </a:r>
            <a:r>
              <a:rPr lang="fr-FR" sz="2800" dirty="0"/>
              <a:t>si la crise économique et financière mondiale de 2007-2008 peut simplement être vue comme une «très grande crise» d’un capitalisme encore capable </a:t>
            </a:r>
            <a:r>
              <a:rPr lang="fr-FR" sz="2800" dirty="0" smtClean="0"/>
              <a:t>d’une </a:t>
            </a:r>
            <a:r>
              <a:rPr lang="fr-FR" sz="2800" dirty="0"/>
              <a:t>nouvelle longue phase de </a:t>
            </a:r>
            <a:r>
              <a:rPr lang="fr-FR" sz="2800" dirty="0" smtClean="0"/>
              <a:t>croissance ou </a:t>
            </a:r>
            <a:r>
              <a:rPr lang="fr-FR" sz="2800" dirty="0"/>
              <a:t>au contraire le point de départ du moment historique où le capitalisme rencontrerait des limites qu’il ne pourrait plus </a:t>
            </a:r>
            <a:r>
              <a:rPr lang="fr-FR" sz="2800" dirty="0" smtClean="0"/>
              <a:t>repousser tenant en particulier </a:t>
            </a:r>
            <a:r>
              <a:rPr lang="fr-FR" sz="2800" dirty="0"/>
              <a:t>à la destruction par la </a:t>
            </a:r>
            <a:r>
              <a:rPr lang="fr-FR" sz="2800" dirty="0" smtClean="0"/>
              <a:t>production </a:t>
            </a:r>
            <a:r>
              <a:rPr lang="fr-FR" sz="2800" dirty="0"/>
              <a:t>capitaliste, des équilibres </a:t>
            </a:r>
            <a:r>
              <a:rPr lang="fr-FR" sz="2800" dirty="0" err="1"/>
              <a:t>éco-systémiques</a:t>
            </a:r>
            <a:r>
              <a:rPr lang="fr-FR" sz="2800" dirty="0"/>
              <a:t>, notamment de la </a:t>
            </a:r>
            <a:r>
              <a:rPr lang="fr-FR" sz="2800" dirty="0" smtClean="0"/>
              <a:t>biosphère. (voir texte de Fr. </a:t>
            </a:r>
            <a:r>
              <a:rPr lang="fr-FR" sz="2800" dirty="0" err="1" smtClean="0"/>
              <a:t>Chesnais</a:t>
            </a:r>
            <a:r>
              <a:rPr lang="fr-FR" sz="2800" dirty="0" smtClean="0"/>
              <a:t> dans les documents)</a:t>
            </a:r>
          </a:p>
        </p:txBody>
      </p:sp>
      <p:sp>
        <p:nvSpPr>
          <p:cNvPr id="4" name="Espace réservé du numéro de diapositive 3"/>
          <p:cNvSpPr>
            <a:spLocks noGrp="1"/>
          </p:cNvSpPr>
          <p:nvPr>
            <p:ph type="sldNum" sz="quarter" idx="12"/>
          </p:nvPr>
        </p:nvSpPr>
        <p:spPr/>
        <p:txBody>
          <a:bodyPr/>
          <a:lstStyle/>
          <a:p>
            <a:pPr>
              <a:defRPr/>
            </a:pPr>
            <a:fld id="{C53CD633-0ED7-4391-9820-883BA0B67D54}" type="slidenum">
              <a:rPr lang="fr-FR" altLang="fr-FR" smtClean="0"/>
              <a:pPr>
                <a:defRPr/>
              </a:pPr>
              <a:t>32</a:t>
            </a:fld>
            <a:endParaRPr lang="fr-FR" altLang="fr-FR"/>
          </a:p>
        </p:txBody>
      </p:sp>
    </p:spTree>
    <p:extLst>
      <p:ext uri="{BB962C8B-B14F-4D97-AF65-F5344CB8AC3E}">
        <p14:creationId xmlns:p14="http://schemas.microsoft.com/office/powerpoint/2010/main" val="3718534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altLang="fr-FR" b="1">
                <a:solidFill>
                  <a:srgbClr val="FF0000"/>
                </a:solidFill>
              </a:rPr>
              <a:t>L’essence du </a:t>
            </a:r>
            <a:r>
              <a:rPr lang="fr-FR" altLang="fr-FR" b="1" smtClean="0">
                <a:solidFill>
                  <a:srgbClr val="FF0000"/>
                </a:solidFill>
              </a:rPr>
              <a:t>capitalisme</a:t>
            </a:r>
            <a:endParaRPr lang="fr-FR" altLang="fr-FR" b="1">
              <a:solidFill>
                <a:srgbClr val="FF0000"/>
              </a:solidFill>
            </a:endParaRPr>
          </a:p>
        </p:txBody>
      </p:sp>
      <p:sp>
        <p:nvSpPr>
          <p:cNvPr id="8195" name="Espace réservé du contenu 2"/>
          <p:cNvSpPr>
            <a:spLocks noGrp="1"/>
          </p:cNvSpPr>
          <p:nvPr>
            <p:ph idx="1"/>
          </p:nvPr>
        </p:nvSpPr>
        <p:spPr/>
        <p:txBody>
          <a:bodyPr/>
          <a:lstStyle/>
          <a:p>
            <a:pPr>
              <a:buFontTx/>
              <a:buNone/>
            </a:pPr>
            <a:r>
              <a:rPr lang="fr-FR" altLang="fr-FR" sz="2400" i="1">
                <a:latin typeface="Century Schoolbook" panose="02040604050505020304" pitchFamily="18" charset="0"/>
              </a:rPr>
              <a:t>Maurice DOBB, « Etudes sur le développement du capitalisme », Fr. Maspéro, 1971</a:t>
            </a:r>
          </a:p>
          <a:p>
            <a:pPr>
              <a:buFontTx/>
              <a:buNone/>
            </a:pPr>
            <a:r>
              <a:rPr lang="fr-FR" altLang="fr-FR" i="1">
                <a:latin typeface="Century Schoolbook" panose="02040604050505020304" pitchFamily="18" charset="0"/>
              </a:rPr>
              <a:t>« Marx ne rechercha l’essence du capitalisme ni dans un esprit d’entreprise, ni dans l’utilisation de monnaie pour le financement d’un ensemble de transactions dont l’objet serait la réalisation d’un gain, mais dans un </a:t>
            </a:r>
            <a:r>
              <a:rPr lang="fr-FR" altLang="fr-FR" b="1" i="1">
                <a:latin typeface="Century Schoolbook" panose="02040604050505020304" pitchFamily="18" charset="0"/>
              </a:rPr>
              <a:t>mode de production spécifique….. </a:t>
            </a:r>
            <a:r>
              <a:rPr lang="fr-FR" altLang="fr-FR" sz="2400">
                <a:latin typeface="Century Schoolbook" panose="02040604050505020304" pitchFamily="18" charset="0"/>
              </a:rPr>
              <a:t>(souligné par moi)</a:t>
            </a:r>
            <a:r>
              <a:rPr lang="fr-FR" altLang="fr-FR" i="1">
                <a:latin typeface="Century Schoolbook" panose="02040604050505020304" pitchFamily="18" charset="0"/>
              </a:rPr>
              <a:t>. </a:t>
            </a:r>
            <a:endParaRPr lang="fr-FR" altLang="fr-FR"/>
          </a:p>
        </p:txBody>
      </p:sp>
      <p:sp>
        <p:nvSpPr>
          <p:cNvPr id="5" name="Espace réservé du numéro de diapositive 3"/>
          <p:cNvSpPr>
            <a:spLocks noGrp="1"/>
          </p:cNvSpPr>
          <p:nvPr>
            <p:ph type="sldNum" sz="quarter" idx="12"/>
          </p:nvPr>
        </p:nvSpPr>
        <p:spPr/>
        <p:txBody>
          <a:bodyPr/>
          <a:lstStyle/>
          <a:p>
            <a:fld id="{C18FD317-C961-45A5-A207-133A325F8B6C}" type="slidenum">
              <a:rPr lang="fr-FR" altLang="fr-FR" smtClean="0"/>
              <a:pPr/>
              <a:t>4</a:t>
            </a:fld>
            <a:endParaRPr lang="fr-FR" altLang="fr-FR"/>
          </a:p>
        </p:txBody>
      </p:sp>
      <p:sp>
        <p:nvSpPr>
          <p:cNvPr id="8196"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C73A1D6-7196-4124-AC5D-789A387F6734}" type="slidenum">
              <a:rPr lang="fr-FR" altLang="fr-FR" sz="1400"/>
              <a:pPr algn="r" eaLnBrk="1" hangingPunct="1"/>
              <a:t>4</a:t>
            </a:fld>
            <a:endParaRPr lang="fr-FR" altLang="fr-FR" sz="1400"/>
          </a:p>
        </p:txBody>
      </p:sp>
    </p:spTree>
    <p:extLst>
      <p:ext uri="{BB962C8B-B14F-4D97-AF65-F5344CB8AC3E}">
        <p14:creationId xmlns:p14="http://schemas.microsoft.com/office/powerpoint/2010/main" val="914028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7EC65D5-EE1C-4194-8A13-E546E6A725B0}" type="slidenum">
              <a:rPr lang="fr-FR" altLang="fr-FR" sz="1400" smtClean="0"/>
              <a:pPr>
                <a:spcBef>
                  <a:spcPct val="0"/>
                </a:spcBef>
                <a:buFontTx/>
                <a:buNone/>
              </a:pPr>
              <a:t>5</a:t>
            </a:fld>
            <a:endParaRPr lang="fr-FR" altLang="fr-FR" sz="1400" smtClean="0"/>
          </a:p>
        </p:txBody>
      </p:sp>
      <p:sp>
        <p:nvSpPr>
          <p:cNvPr id="5123" name="Titre 1"/>
          <p:cNvSpPr>
            <a:spLocks noGrp="1"/>
          </p:cNvSpPr>
          <p:nvPr>
            <p:ph type="title" idx="4294967295"/>
          </p:nvPr>
        </p:nvSpPr>
        <p:spPr/>
        <p:txBody>
          <a:bodyPr/>
          <a:lstStyle/>
          <a:p>
            <a:pPr eaLnBrk="1" hangingPunct="1"/>
            <a:r>
              <a:rPr lang="fr-FR" altLang="fr-FR" b="1" smtClean="0">
                <a:solidFill>
                  <a:srgbClr val="FF0000"/>
                </a:solidFill>
              </a:rPr>
              <a:t>L’accumulation est nécessaire</a:t>
            </a:r>
          </a:p>
        </p:txBody>
      </p:sp>
      <p:sp>
        <p:nvSpPr>
          <p:cNvPr id="5124" name="Espace réservé du contenu 2"/>
          <p:cNvSpPr>
            <a:spLocks noGrp="1"/>
          </p:cNvSpPr>
          <p:nvPr>
            <p:ph idx="4294967295"/>
          </p:nvPr>
        </p:nvSpPr>
        <p:spPr/>
        <p:txBody>
          <a:bodyPr/>
          <a:lstStyle/>
          <a:p>
            <a:pPr eaLnBrk="1" hangingPunct="1">
              <a:buFontTx/>
              <a:buNone/>
            </a:pPr>
            <a:r>
              <a:rPr lang="fr-FR" altLang="fr-FR" smtClean="0"/>
              <a:t>Chaque capitaliste est contraint d’accumuler pour survivre. </a:t>
            </a:r>
            <a:r>
              <a:rPr lang="fr-FR" altLang="fr-FR" b="1" smtClean="0">
                <a:solidFill>
                  <a:srgbClr val="FF0000"/>
                </a:solidFill>
              </a:rPr>
              <a:t>La première raison est la concurrence des autres capitalistes.</a:t>
            </a:r>
          </a:p>
          <a:p>
            <a:pPr eaLnBrk="1" hangingPunct="1">
              <a:buFontTx/>
              <a:buNone/>
            </a:pPr>
            <a:r>
              <a:rPr lang="fr-FR" altLang="fr-FR" smtClean="0"/>
              <a:t>La lutte entre capitalistes est une lutte pour la répartition de la plus-value dans laquelle chaque capitaliste essaie de conserver sa part du profit, voire de l’accroître. </a:t>
            </a:r>
            <a:r>
              <a:rPr lang="fr-FR" altLang="fr-FR" b="1" smtClean="0"/>
              <a:t>Pour cela, il faut investir, accumuler.</a:t>
            </a:r>
          </a:p>
          <a:p>
            <a:pPr eaLnBrk="1" hangingPunct="1">
              <a:buFontTx/>
              <a:buNone/>
            </a:pPr>
            <a:endParaRPr lang="fr-FR" altLang="fr-FR" smtClean="0"/>
          </a:p>
        </p:txBody>
      </p:sp>
      <p:sp>
        <p:nvSpPr>
          <p:cNvPr id="5125" name="Espace réservé du numéro de diapositiv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E56DC92A-66C7-4DE3-92BF-E35C7A87CE30}" type="slidenum">
              <a:rPr lang="fr-FR" altLang="fr-FR" sz="1400"/>
              <a:pPr algn="r" eaLnBrk="1" hangingPunct="1">
                <a:spcBef>
                  <a:spcPct val="0"/>
                </a:spcBef>
                <a:buFontTx/>
                <a:buNone/>
              </a:pPr>
              <a:t>5</a:t>
            </a:fld>
            <a:endParaRPr lang="fr-FR" altLang="fr-F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2C770A3-1FEB-4857-952A-6B5015DA0597}" type="slidenum">
              <a:rPr lang="fr-FR" altLang="fr-FR" sz="1400" smtClean="0"/>
              <a:pPr>
                <a:spcBef>
                  <a:spcPct val="0"/>
                </a:spcBef>
                <a:buFontTx/>
                <a:buNone/>
              </a:pPr>
              <a:t>6</a:t>
            </a:fld>
            <a:endParaRPr lang="fr-FR" altLang="fr-FR" sz="1400" smtClean="0"/>
          </a:p>
        </p:txBody>
      </p:sp>
      <p:sp>
        <p:nvSpPr>
          <p:cNvPr id="6147" name="Titre 1"/>
          <p:cNvSpPr>
            <a:spLocks noGrp="1"/>
          </p:cNvSpPr>
          <p:nvPr>
            <p:ph type="title" idx="4294967295"/>
          </p:nvPr>
        </p:nvSpPr>
        <p:spPr/>
        <p:txBody>
          <a:bodyPr/>
          <a:lstStyle/>
          <a:p>
            <a:pPr eaLnBrk="1" hangingPunct="1"/>
            <a:r>
              <a:rPr lang="fr-FR" altLang="fr-FR" b="1" smtClean="0"/>
              <a:t>La concurrence</a:t>
            </a:r>
          </a:p>
        </p:txBody>
      </p:sp>
      <p:sp>
        <p:nvSpPr>
          <p:cNvPr id="6148" name="Espace réservé du contenu 2"/>
          <p:cNvSpPr>
            <a:spLocks noGrp="1"/>
          </p:cNvSpPr>
          <p:nvPr>
            <p:ph idx="4294967295"/>
          </p:nvPr>
        </p:nvSpPr>
        <p:spPr/>
        <p:txBody>
          <a:bodyPr/>
          <a:lstStyle/>
          <a:p>
            <a:pPr eaLnBrk="1" hangingPunct="1"/>
            <a:r>
              <a:rPr lang="fr-FR" altLang="fr-FR" smtClean="0"/>
              <a:t>« </a:t>
            </a:r>
            <a:r>
              <a:rPr lang="fr-FR" altLang="fr-FR" i="1" smtClean="0"/>
              <a:t>Les capitaux nombreux placés dans une même branche de production et fonctionnant entre les mains d'une multitude de capitalistes, indépendants les uns des autres,… » </a:t>
            </a:r>
            <a:r>
              <a:rPr lang="fr-FR" altLang="fr-FR" smtClean="0"/>
              <a:t>(Le Capital, Livre premier, Tome</a:t>
            </a:r>
          </a:p>
          <a:p>
            <a:pPr eaLnBrk="1" hangingPunct="1"/>
            <a:r>
              <a:rPr lang="fr-FR" altLang="fr-FR" smtClean="0"/>
              <a:t>La concurrence ne crée pas de plus-value supplémentaire ; par contre, elle détermine le partage de celle-ci.</a:t>
            </a:r>
          </a:p>
          <a:p>
            <a:pPr eaLnBrk="1" hangingPunct="1"/>
            <a:endParaRPr lang="fr-FR" altLang="fr-FR" smtClean="0"/>
          </a:p>
        </p:txBody>
      </p:sp>
      <p:sp>
        <p:nvSpPr>
          <p:cNvPr id="6149"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9A650101-78EC-487B-9AD4-5D33FF14877D}" type="slidenum">
              <a:rPr lang="fr-FR" altLang="fr-FR" sz="1400"/>
              <a:pPr algn="r" eaLnBrk="1" hangingPunct="1">
                <a:spcBef>
                  <a:spcPct val="0"/>
                </a:spcBef>
                <a:buFontTx/>
                <a:buNone/>
              </a:pPr>
              <a:t>6</a:t>
            </a:fld>
            <a:endParaRPr lang="fr-FR" altLang="fr-F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654DEE-38D8-43FD-B4DC-EFA61C180EEA}" type="slidenum">
              <a:rPr lang="fr-FR" altLang="fr-FR" sz="1400" smtClean="0"/>
              <a:pPr>
                <a:spcBef>
                  <a:spcPct val="0"/>
                </a:spcBef>
                <a:buFontTx/>
                <a:buNone/>
              </a:pPr>
              <a:t>7</a:t>
            </a:fld>
            <a:endParaRPr lang="fr-FR" altLang="fr-FR" sz="1400" smtClean="0"/>
          </a:p>
        </p:txBody>
      </p:sp>
      <p:sp>
        <p:nvSpPr>
          <p:cNvPr id="7171" name="Titre 1"/>
          <p:cNvSpPr>
            <a:spLocks noGrp="1"/>
          </p:cNvSpPr>
          <p:nvPr>
            <p:ph type="title" idx="4294967295"/>
          </p:nvPr>
        </p:nvSpPr>
        <p:spPr/>
        <p:txBody>
          <a:bodyPr/>
          <a:lstStyle/>
          <a:p>
            <a:pPr eaLnBrk="1" hangingPunct="1"/>
            <a:r>
              <a:rPr lang="fr-FR" altLang="fr-FR" b="1" smtClean="0"/>
              <a:t>Caractéristique de l’accumulation capitaliste</a:t>
            </a:r>
          </a:p>
        </p:txBody>
      </p:sp>
      <p:sp>
        <p:nvSpPr>
          <p:cNvPr id="7172" name="Espace réservé du contenu 2"/>
          <p:cNvSpPr>
            <a:spLocks noGrp="1"/>
          </p:cNvSpPr>
          <p:nvPr>
            <p:ph idx="4294967295"/>
          </p:nvPr>
        </p:nvSpPr>
        <p:spPr/>
        <p:txBody>
          <a:bodyPr/>
          <a:lstStyle/>
          <a:p>
            <a:pPr eaLnBrk="1" hangingPunct="1"/>
            <a:r>
              <a:rPr lang="fr-FR" altLang="fr-FR" smtClean="0">
                <a:solidFill>
                  <a:srgbClr val="FF0000"/>
                </a:solidFill>
              </a:rPr>
              <a:t>L’accumulation capitaliste n’est pas une reproduction à l’identique.</a:t>
            </a:r>
          </a:p>
          <a:p>
            <a:pPr eaLnBrk="1" hangingPunct="1"/>
            <a:r>
              <a:rPr lang="fr-FR" altLang="fr-FR" smtClean="0"/>
              <a:t>Le capitaliste doit se tenir à l’affût des procédés techniques nouveaux pour abaisser ses coûts en matière premières, en énergie et surtout en force de travail en augmentant la quantité produite au cours de chaque heure de travail, c’est-à-dire la productivité.</a:t>
            </a:r>
          </a:p>
        </p:txBody>
      </p:sp>
      <p:sp>
        <p:nvSpPr>
          <p:cNvPr id="7173"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8FF2165D-A568-49BF-ACD9-2F7E931DDB8C}" type="slidenum">
              <a:rPr lang="fr-FR" altLang="fr-FR" sz="1400"/>
              <a:pPr algn="r" eaLnBrk="1" hangingPunct="1">
                <a:spcBef>
                  <a:spcPct val="0"/>
                </a:spcBef>
                <a:buFontTx/>
                <a:buNone/>
              </a:pPr>
              <a:t>7</a:t>
            </a:fld>
            <a:endParaRPr lang="fr-FR" altLang="fr-F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3D864C-14FC-4DBD-A73D-F17548FD9DE3}" type="slidenum">
              <a:rPr lang="fr-FR" altLang="fr-FR" sz="1400" smtClean="0"/>
              <a:pPr>
                <a:spcBef>
                  <a:spcPct val="0"/>
                </a:spcBef>
                <a:buFontTx/>
                <a:buNone/>
              </a:pPr>
              <a:t>8</a:t>
            </a:fld>
            <a:endParaRPr lang="fr-FR" altLang="fr-FR" sz="1400" smtClean="0"/>
          </a:p>
        </p:txBody>
      </p:sp>
      <p:sp>
        <p:nvSpPr>
          <p:cNvPr id="8195" name="Titre 1"/>
          <p:cNvSpPr>
            <a:spLocks noGrp="1"/>
          </p:cNvSpPr>
          <p:nvPr>
            <p:ph type="title" idx="4294967295"/>
          </p:nvPr>
        </p:nvSpPr>
        <p:spPr>
          <a:xfrm>
            <a:off x="395288" y="765175"/>
            <a:ext cx="8229600" cy="1143000"/>
          </a:xfrm>
        </p:spPr>
        <p:txBody>
          <a:bodyPr/>
          <a:lstStyle/>
          <a:p>
            <a:pPr eaLnBrk="1" hangingPunct="1"/>
            <a:r>
              <a:rPr lang="fr-FR" altLang="fr-FR" b="1" smtClean="0"/>
              <a:t>Pour que la </a:t>
            </a:r>
            <a:r>
              <a:rPr lang="fr-FR" altLang="fr-FR" b="1" smtClean="0"/>
              <a:t>« reproduction </a:t>
            </a:r>
            <a:r>
              <a:rPr lang="fr-FR" altLang="fr-FR" b="1" smtClean="0"/>
              <a:t>élargie du </a:t>
            </a:r>
            <a:r>
              <a:rPr lang="fr-FR" altLang="fr-FR" b="1" smtClean="0"/>
              <a:t>capital » </a:t>
            </a:r>
            <a:r>
              <a:rPr lang="fr-FR" altLang="fr-FR" b="1" smtClean="0"/>
              <a:t>soit possible</a:t>
            </a:r>
          </a:p>
        </p:txBody>
      </p:sp>
      <p:sp>
        <p:nvSpPr>
          <p:cNvPr id="8196" name="Espace réservé du contenu 2"/>
          <p:cNvSpPr>
            <a:spLocks noGrp="1"/>
          </p:cNvSpPr>
          <p:nvPr>
            <p:ph idx="4294967295"/>
          </p:nvPr>
        </p:nvSpPr>
        <p:spPr>
          <a:xfrm>
            <a:off x="395288" y="2332038"/>
            <a:ext cx="8229600" cy="4525962"/>
          </a:xfrm>
        </p:spPr>
        <p:txBody>
          <a:bodyPr/>
          <a:lstStyle/>
          <a:p>
            <a:pPr eaLnBrk="1" hangingPunct="1"/>
            <a:r>
              <a:rPr lang="fr-FR" altLang="fr-FR" sz="3600" dirty="0" smtClean="0"/>
              <a:t>Il faut de la force de travail, c’est le problème le plus facile à résoudre ;</a:t>
            </a:r>
          </a:p>
          <a:p>
            <a:pPr eaLnBrk="1" hangingPunct="1"/>
            <a:r>
              <a:rPr lang="fr-FR" altLang="fr-FR" sz="3600" dirty="0" smtClean="0"/>
              <a:t>Il faut que l’économie fournisse les équipements nécessaires ;</a:t>
            </a:r>
          </a:p>
          <a:p>
            <a:pPr eaLnBrk="1" hangingPunct="1"/>
            <a:r>
              <a:rPr lang="fr-FR" altLang="fr-FR" sz="3600" dirty="0" smtClean="0"/>
              <a:t>Il faut que des débouchés existent pour la production.</a:t>
            </a:r>
          </a:p>
        </p:txBody>
      </p:sp>
      <p:sp>
        <p:nvSpPr>
          <p:cNvPr id="8197"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88BF490E-AF5A-4FD9-AEA4-CBF41CDA90A3}" type="slidenum">
              <a:rPr lang="fr-FR" altLang="fr-FR" sz="1400"/>
              <a:pPr algn="r" eaLnBrk="1" hangingPunct="1">
                <a:spcBef>
                  <a:spcPct val="0"/>
                </a:spcBef>
                <a:buFontTx/>
                <a:buNone/>
              </a:pPr>
              <a:t>8</a:t>
            </a:fld>
            <a:endParaRPr lang="fr-FR" altLang="fr-FR" sz="1400"/>
          </a:p>
        </p:txBody>
      </p:sp>
    </p:spTree>
    <p:extLst>
      <p:ext uri="{BB962C8B-B14F-4D97-AF65-F5344CB8AC3E}">
        <p14:creationId xmlns:p14="http://schemas.microsoft.com/office/powerpoint/2010/main" val="4164092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0B272F-3606-45ED-985D-7D45B2AD7693}" type="slidenum">
              <a:rPr lang="fr-FR" altLang="fr-FR" sz="1400" smtClean="0"/>
              <a:pPr>
                <a:spcBef>
                  <a:spcPct val="0"/>
                </a:spcBef>
                <a:buFontTx/>
                <a:buNone/>
              </a:pPr>
              <a:t>9</a:t>
            </a:fld>
            <a:endParaRPr lang="fr-FR" altLang="fr-FR" sz="1400" smtClean="0"/>
          </a:p>
        </p:txBody>
      </p:sp>
      <p:sp>
        <p:nvSpPr>
          <p:cNvPr id="10243" name="Titre 1"/>
          <p:cNvSpPr>
            <a:spLocks noGrp="1"/>
          </p:cNvSpPr>
          <p:nvPr>
            <p:ph type="title" idx="4294967295"/>
          </p:nvPr>
        </p:nvSpPr>
        <p:spPr/>
        <p:txBody>
          <a:bodyPr/>
          <a:lstStyle/>
          <a:p>
            <a:pPr eaLnBrk="1" hangingPunct="1"/>
            <a:r>
              <a:rPr lang="fr-FR" altLang="fr-FR" b="1" smtClean="0">
                <a:solidFill>
                  <a:srgbClr val="FF0000"/>
                </a:solidFill>
              </a:rPr>
              <a:t>Crises précapitalistes…</a:t>
            </a:r>
          </a:p>
        </p:txBody>
      </p:sp>
      <p:sp>
        <p:nvSpPr>
          <p:cNvPr id="10244" name="Espace réservé du contenu 2"/>
          <p:cNvSpPr>
            <a:spLocks noGrp="1"/>
          </p:cNvSpPr>
          <p:nvPr>
            <p:ph idx="4294967295"/>
          </p:nvPr>
        </p:nvSpPr>
        <p:spPr/>
        <p:txBody>
          <a:bodyPr/>
          <a:lstStyle/>
          <a:p>
            <a:pPr eaLnBrk="1" hangingPunct="1">
              <a:buFontTx/>
              <a:buNone/>
            </a:pPr>
            <a:r>
              <a:rPr lang="fr-FR" altLang="fr-FR" sz="2800" smtClean="0"/>
              <a:t>Les crises précapitalistes ont un caractère « logique » : une mauvaise récolte (due aux intempéries ou à une guerre) empêche la vie économique de se poursuivre comme à l’accoutumée. </a:t>
            </a:r>
          </a:p>
          <a:p>
            <a:pPr eaLnBrk="1" hangingPunct="1">
              <a:buFontTx/>
              <a:buNone/>
            </a:pPr>
            <a:r>
              <a:rPr lang="fr-FR" altLang="fr-FR" sz="2800" smtClean="0"/>
              <a:t>La misère se répand dans les campagnes et parfois les difficultés s’étendent aux activités urbaines. </a:t>
            </a:r>
          </a:p>
          <a:p>
            <a:pPr eaLnBrk="1" hangingPunct="1">
              <a:buFontTx/>
              <a:buNone/>
            </a:pPr>
            <a:r>
              <a:rPr lang="fr-FR" altLang="fr-FR" sz="2800" smtClean="0"/>
              <a:t>La crise est clairement attribuable à la sous-production de biens, de valeurs d’usage.</a:t>
            </a:r>
          </a:p>
        </p:txBody>
      </p:sp>
      <p:sp>
        <p:nvSpPr>
          <p:cNvPr id="10245" name="Espace réservé du numéro de diapositive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fld id="{6CCBFE2E-F7DE-4D86-A020-A91B126CDE7C}" type="slidenum">
              <a:rPr lang="fr-FR" altLang="fr-FR" sz="1400"/>
              <a:pPr algn="r" eaLnBrk="1" hangingPunct="1">
                <a:spcBef>
                  <a:spcPct val="0"/>
                </a:spcBef>
                <a:buFontTx/>
                <a:buNone/>
              </a:pPr>
              <a:t>9</a:t>
            </a:fld>
            <a:endParaRPr lang="fr-FR" altLang="fr-FR" sz="14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3148</TotalTime>
  <Words>1714</Words>
  <Application>Microsoft Office PowerPoint</Application>
  <PresentationFormat>Affichage à l'écran (4:3)</PresentationFormat>
  <Paragraphs>173</Paragraphs>
  <Slides>32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Cambria Math</vt:lpstr>
      <vt:lpstr>Century Schoolbook</vt:lpstr>
      <vt:lpstr>Modèle par défaut</vt:lpstr>
      <vt:lpstr>ACCUMULATION, CRISES DU CAPITALISME</vt:lpstr>
      <vt:lpstr>Présentation PowerPoint</vt:lpstr>
      <vt:lpstr>L’accumulation capitaliste</vt:lpstr>
      <vt:lpstr>L’essence du capitalisme</vt:lpstr>
      <vt:lpstr>L’accumulation est nécessaire</vt:lpstr>
      <vt:lpstr>La concurrence</vt:lpstr>
      <vt:lpstr>Caractéristique de l’accumulation capitaliste</vt:lpstr>
      <vt:lpstr>Pour que la « reproduction élargie du capital » soit possible</vt:lpstr>
      <vt:lpstr>Crises précapitalistes…</vt:lpstr>
      <vt:lpstr>… Crises capitalistes</vt:lpstr>
      <vt:lpstr>Surproduction de marchandises et pénurie de produits</vt:lpstr>
      <vt:lpstr>D’où viennent les crises ? Un débat toujours ouvert</vt:lpstr>
      <vt:lpstr>La crise nait des contradictions internes du mode de production capitaliste</vt:lpstr>
      <vt:lpstr>Le profit capitaliste</vt:lpstr>
      <vt:lpstr>Profit capitaliste et débouchés</vt:lpstr>
      <vt:lpstr>Qu’est-ce que le taux de taux de profit ?</vt:lpstr>
      <vt:lpstr>Le calcul du taux de profit </vt:lpstr>
      <vt:lpstr>    Un peu de maths  En divisant les deux termes d’une fraction par un nombre, on n’en change pas la valeur  2/4 d’un gâteau = ½ d’un gâteau  </vt:lpstr>
      <vt:lpstr>Encore un peu de maths</vt:lpstr>
      <vt:lpstr>Le calcul du taux de profit (2) </vt:lpstr>
      <vt:lpstr>La loi de la baisse tendancielle du taux de profit</vt:lpstr>
      <vt:lpstr>La baisse tendancielle du taux de profit Interview de l’économiste Michel Aglietta dans Le Point (2 mai 2018)</vt:lpstr>
      <vt:lpstr>Les capitalistes luttent  contre la baisse tendancielle du taux de profit</vt:lpstr>
      <vt:lpstr>Les capitalistes luttent contre la baisse tendancielle du taux de profit (suite)</vt:lpstr>
      <vt:lpstr>Taux de profit aux États-Unis et en Europe (source : Michel Husson)</vt:lpstr>
      <vt:lpstr>Le capitalisme va de crise en crise</vt:lpstr>
      <vt:lpstr>Les cycles économiques</vt:lpstr>
      <vt:lpstr>Les crises : différentes explications parmi les marxistes</vt:lpstr>
      <vt:lpstr>Limites des explications mono causales</vt:lpstr>
      <vt:lpstr>Pour chaque crise</vt:lpstr>
      <vt:lpstr>Le capitalisme ne fait pas qu’exploiter les travailleurs (ses)</vt:lpstr>
      <vt:lpstr>Une question majeure</vt:lpstr>
    </vt:vector>
  </TitlesOfParts>
  <Company>MES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Holcblat</dc:creator>
  <cp:lastModifiedBy>sylvain</cp:lastModifiedBy>
  <cp:revision>98</cp:revision>
  <dcterms:created xsi:type="dcterms:W3CDTF">2011-12-05T16:08:39Z</dcterms:created>
  <dcterms:modified xsi:type="dcterms:W3CDTF">2018-10-25T23:26:39Z</dcterms:modified>
</cp:coreProperties>
</file>